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58" d="100"/>
          <a:sy n="58" d="100"/>
        </p:scale>
        <p:origin x="9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oCS title G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ircle"/>
          <p:cNvSpPr/>
          <p:nvPr/>
        </p:nvSpPr>
        <p:spPr>
          <a:xfrm>
            <a:off x="12193587" y="1500187"/>
            <a:ext cx="10715626" cy="10715626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0" name="Screen Shot 2017-09-21 at 11.04.31.png" descr="Screen Shot 2017-09-21 at 11.04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99" y="2132905"/>
            <a:ext cx="3316133" cy="231279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osseland Centre for Solar Physics, Univ Oslo"/>
          <p:cNvSpPr txBox="1"/>
          <p:nvPr/>
        </p:nvSpPr>
        <p:spPr>
          <a:xfrm>
            <a:off x="878006" y="11725671"/>
            <a:ext cx="7259142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Rosseland Centre for Solar Physics, Univ Oslo</a:t>
            </a:r>
          </a:p>
        </p:txBody>
      </p:sp>
      <p:sp>
        <p:nvSpPr>
          <p:cNvPr id="172" name="Author name"/>
          <p:cNvSpPr txBox="1">
            <a:spLocks noGrp="1"/>
          </p:cNvSpPr>
          <p:nvPr>
            <p:ph type="body" sz="quarter" idx="21"/>
          </p:nvPr>
        </p:nvSpPr>
        <p:spPr>
          <a:xfrm>
            <a:off x="879078" y="11313914"/>
            <a:ext cx="14716126" cy="55584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642937">
              <a:lnSpc>
                <a:spcPts val="3600"/>
              </a:lnSpc>
              <a:spcBef>
                <a:spcPts val="200"/>
              </a:spcBef>
              <a:buSzTx/>
              <a:buNone/>
              <a:tabLst>
                <a:tab pos="1714500" algn="l"/>
              </a:tabLst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Author name</a:t>
            </a:r>
          </a:p>
        </p:txBody>
      </p:sp>
      <p:sp>
        <p:nvSpPr>
          <p:cNvPr id="173" name="Place and date"/>
          <p:cNvSpPr txBox="1">
            <a:spLocks noGrp="1"/>
          </p:cNvSpPr>
          <p:nvPr>
            <p:ph type="body" sz="quarter" idx="22"/>
          </p:nvPr>
        </p:nvSpPr>
        <p:spPr>
          <a:xfrm>
            <a:off x="879078" y="12182297"/>
            <a:ext cx="14716126" cy="551437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Place and date</a:t>
            </a:r>
          </a:p>
        </p:txBody>
      </p:sp>
      <p:sp>
        <p:nvSpPr>
          <p:cNvPr id="174" name="Title"/>
          <p:cNvSpPr txBox="1">
            <a:spLocks noGrp="1"/>
          </p:cNvSpPr>
          <p:nvPr>
            <p:ph type="body" sz="quarter" idx="23"/>
          </p:nvPr>
        </p:nvSpPr>
        <p:spPr>
          <a:xfrm>
            <a:off x="688181" y="9025235"/>
            <a:ext cx="17216438" cy="1158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642937">
              <a:lnSpc>
                <a:spcPts val="8400"/>
              </a:lnSpc>
              <a:spcBef>
                <a:spcPts val="0"/>
              </a:spcBef>
              <a:buSzTx/>
              <a:buNone/>
              <a:tabLst>
                <a:tab pos="1498600" algn="l"/>
              </a:tabLst>
              <a:defRPr sz="7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Energetic events following magnetic flux emergence into the photosphere"/>
          <p:cNvSpPr txBox="1"/>
          <p:nvPr/>
        </p:nvSpPr>
        <p:spPr>
          <a:xfrm>
            <a:off x="862105" y="8344234"/>
            <a:ext cx="21973658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lnSpc>
                <a:spcPts val="8400"/>
              </a:lnSpc>
              <a:spcBef>
                <a:spcPts val="0"/>
              </a:spcBef>
              <a:tabLst>
                <a:tab pos="1498600" algn="l"/>
              </a:tabLst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Energetic events following magnetic flux emergence into the photosphere</a:t>
            </a:r>
          </a:p>
        </p:txBody>
      </p:sp>
      <p:sp>
        <p:nvSpPr>
          <p:cNvPr id="185" name="Luc Rouppe van der Voort"/>
          <p:cNvSpPr txBox="1"/>
          <p:nvPr/>
        </p:nvSpPr>
        <p:spPr>
          <a:xfrm>
            <a:off x="879078" y="10886338"/>
            <a:ext cx="14716126" cy="799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defTabSz="642937">
              <a:lnSpc>
                <a:spcPts val="5000"/>
              </a:lnSpc>
              <a:spcBef>
                <a:spcPts val="200"/>
              </a:spcBef>
              <a:tabLst>
                <a:tab pos="1714500" algn="l"/>
              </a:tabLst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Luc Rouppe van der Voort</a:t>
            </a:r>
          </a:p>
        </p:txBody>
      </p:sp>
      <p:sp>
        <p:nvSpPr>
          <p:cNvPr id="186" name="Rosseland Centre for Solar Physics (RoCS), University of Oslo"/>
          <p:cNvSpPr txBox="1"/>
          <p:nvPr/>
        </p:nvSpPr>
        <p:spPr>
          <a:xfrm>
            <a:off x="873263" y="11712504"/>
            <a:ext cx="10177336" cy="5737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defTabSz="642937">
              <a:lnSpc>
                <a:spcPts val="3100"/>
              </a:lnSpc>
              <a:spcBef>
                <a:spcPts val="200"/>
              </a:spcBef>
              <a:tabLst>
                <a:tab pos="1714500" algn="l"/>
              </a:tabLst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Rosseland Centre for Solar Physics (RoCS), University of Oslo</a:t>
            </a:r>
          </a:p>
        </p:txBody>
      </p:sp>
      <p:sp>
        <p:nvSpPr>
          <p:cNvPr id="187" name="EAS 2026, Lausanne"/>
          <p:cNvSpPr txBox="1"/>
          <p:nvPr/>
        </p:nvSpPr>
        <p:spPr>
          <a:xfrm>
            <a:off x="20929370" y="13112280"/>
            <a:ext cx="3316132" cy="57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defTabSz="642937">
              <a:lnSpc>
                <a:spcPts val="3100"/>
              </a:lnSpc>
              <a:spcBef>
                <a:spcPts val="200"/>
              </a:spcBef>
              <a:tabLst>
                <a:tab pos="1714500" algn="l"/>
              </a:tabLst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EAS 2026, Lausanne</a:t>
            </a:r>
          </a:p>
        </p:txBody>
      </p:sp>
      <p:sp>
        <p:nvSpPr>
          <p:cNvPr id="188" name="In collaboration with Mats Ola Sand, Ignasi Soler Poquet, Souvik Bose, Daniel Nóbrega-Siverio, Reetika Joshi, Jonas Thoen Faber"/>
          <p:cNvSpPr txBox="1"/>
          <p:nvPr/>
        </p:nvSpPr>
        <p:spPr>
          <a:xfrm>
            <a:off x="894649" y="12465050"/>
            <a:ext cx="1928863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42937">
              <a:lnSpc>
                <a:spcPts val="3100"/>
              </a:lnSpc>
              <a:spcBef>
                <a:spcPts val="200"/>
              </a:spcBef>
              <a:tabLst>
                <a:tab pos="1714500" algn="l"/>
              </a:tabLst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 collaboration with Mats Ola Sand, Ignasi Soler Poquet, Souvik Bose, Daniel Nóbrega-Siverio, Reetika Joshi, Jonas Thoen Faber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mosand_uvb_fig04.mp4" descr="mosand_uvb_fig0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0600" y="2374900"/>
            <a:ext cx="17322800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Hβ wing"/>
          <p:cNvSpPr txBox="1"/>
          <p:nvPr/>
        </p:nvSpPr>
        <p:spPr>
          <a:xfrm>
            <a:off x="12541351" y="2110384"/>
            <a:ext cx="7510187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Hβ wing</a:t>
            </a:r>
          </a:p>
        </p:txBody>
      </p:sp>
      <p:sp>
        <p:nvSpPr>
          <p:cNvPr id="234" name="Wideband"/>
          <p:cNvSpPr txBox="1"/>
          <p:nvPr/>
        </p:nvSpPr>
        <p:spPr>
          <a:xfrm>
            <a:off x="4692751" y="2110384"/>
            <a:ext cx="7510187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Wideband</a:t>
            </a:r>
          </a:p>
        </p:txBody>
      </p:sp>
      <p:sp>
        <p:nvSpPr>
          <p:cNvPr id="235" name="Plasmoid-like blobs in dome"/>
          <p:cNvSpPr txBox="1"/>
          <p:nvPr/>
        </p:nvSpPr>
        <p:spPr>
          <a:xfrm>
            <a:off x="8267242" y="838200"/>
            <a:ext cx="784951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Plasmoid-like blobs in dome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mosand_uvb_fig04.mp4" descr="mosand_uvb_fig0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130800" y="-1181100"/>
            <a:ext cx="34645600" cy="179324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Circle"/>
          <p:cNvSpPr/>
          <p:nvPr/>
        </p:nvSpPr>
        <p:spPr>
          <a:xfrm>
            <a:off x="16738600" y="4571999"/>
            <a:ext cx="4572001" cy="4572001"/>
          </a:xfrm>
          <a:prstGeom prst="ellipse">
            <a:avLst/>
          </a:prstGeom>
          <a:ln w="152400">
            <a:solidFill>
              <a:schemeClr val="accent4">
                <a:hueOff val="348544"/>
                <a:lumOff val="713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9" name="Hβ wing"/>
          <p:cNvSpPr txBox="1"/>
          <p:nvPr/>
        </p:nvSpPr>
        <p:spPr>
          <a:xfrm>
            <a:off x="12820751" y="12446101"/>
            <a:ext cx="3473807" cy="116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</a:defRPr>
            </a:lvl1pPr>
          </a:lstStyle>
          <a:p>
            <a:r>
              <a:t>Hβ wing</a:t>
            </a:r>
          </a:p>
        </p:txBody>
      </p:sp>
      <p:sp>
        <p:nvSpPr>
          <p:cNvPr id="240" name="Wideband"/>
          <p:cNvSpPr txBox="1"/>
          <p:nvPr/>
        </p:nvSpPr>
        <p:spPr>
          <a:xfrm>
            <a:off x="323951" y="12446101"/>
            <a:ext cx="4281222" cy="116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</a:defRPr>
            </a:lvl1pPr>
          </a:lstStyle>
          <a:p>
            <a:r>
              <a:t>Wideband</a:t>
            </a:r>
          </a:p>
        </p:txBody>
      </p:sp>
      <p:sp>
        <p:nvSpPr>
          <p:cNvPr id="241" name="Plasmoid-like blobs in dome"/>
          <p:cNvSpPr txBox="1"/>
          <p:nvPr/>
        </p:nvSpPr>
        <p:spPr>
          <a:xfrm>
            <a:off x="8267242" y="840384"/>
            <a:ext cx="7849516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Plasmoid-like blobs in dome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Fig4.jpg" descr="Fig4.jpg"/>
          <p:cNvPicPr>
            <a:picLocks noChangeAspect="1"/>
          </p:cNvPicPr>
          <p:nvPr/>
        </p:nvPicPr>
        <p:blipFill>
          <a:blip r:embed="rId2"/>
          <a:srcRect b="51135"/>
          <a:stretch>
            <a:fillRect/>
          </a:stretch>
        </p:blipFill>
        <p:spPr>
          <a:xfrm>
            <a:off x="-968827" y="38251"/>
            <a:ext cx="20404368" cy="670222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Circle"/>
          <p:cNvSpPr/>
          <p:nvPr/>
        </p:nvSpPr>
        <p:spPr>
          <a:xfrm>
            <a:off x="8128000" y="2387600"/>
            <a:ext cx="1535113" cy="1535113"/>
          </a:xfrm>
          <a:prstGeom prst="ellipse">
            <a:avLst/>
          </a:prstGeom>
          <a:ln w="76200">
            <a:solidFill>
              <a:schemeClr val="accent4">
                <a:hueOff val="348544"/>
                <a:lumOff val="713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5" name="Doppler: +43 km/s"/>
          <p:cNvSpPr txBox="1"/>
          <p:nvPr/>
        </p:nvSpPr>
        <p:spPr>
          <a:xfrm>
            <a:off x="16960951" y="535584"/>
            <a:ext cx="5178248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Doppler: +43 km/s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Fig4.jpg" descr="Fig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827" y="38251"/>
            <a:ext cx="2040436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Line"/>
          <p:cNvSpPr/>
          <p:nvPr/>
        </p:nvSpPr>
        <p:spPr>
          <a:xfrm>
            <a:off x="7471770" y="3124200"/>
            <a:ext cx="1173256" cy="0"/>
          </a:xfrm>
          <a:prstGeom prst="line">
            <a:avLst/>
          </a:prstGeom>
          <a:ln w="1016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9" name="Line"/>
          <p:cNvSpPr/>
          <p:nvPr/>
        </p:nvSpPr>
        <p:spPr>
          <a:xfrm>
            <a:off x="7471770" y="9499600"/>
            <a:ext cx="1173256" cy="0"/>
          </a:xfrm>
          <a:prstGeom prst="line">
            <a:avLst/>
          </a:prstGeom>
          <a:ln w="1016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0" name="Doppler: +43 km/s"/>
          <p:cNvSpPr txBox="1"/>
          <p:nvPr/>
        </p:nvSpPr>
        <p:spPr>
          <a:xfrm>
            <a:off x="16960952" y="535584"/>
            <a:ext cx="5178248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Doppler: +43 km/s</a:t>
            </a:r>
          </a:p>
        </p:txBody>
      </p:sp>
      <p:sp>
        <p:nvSpPr>
          <p:cNvPr id="251" name="Doppler:  +100 km/s and -220 km/s"/>
          <p:cNvSpPr txBox="1"/>
          <p:nvPr/>
        </p:nvSpPr>
        <p:spPr>
          <a:xfrm>
            <a:off x="17446194" y="7984967"/>
            <a:ext cx="4207765" cy="21148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Doppler: </a:t>
            </a:r>
            <a:br/>
            <a:r>
              <a:t>+100 km/s and</a:t>
            </a:r>
            <a:br/>
            <a:r>
              <a:t>-220 km/s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Fig5.jpg" descr="Fig5.jpg"/>
          <p:cNvPicPr>
            <a:picLocks noChangeAspect="1"/>
          </p:cNvPicPr>
          <p:nvPr/>
        </p:nvPicPr>
        <p:blipFill>
          <a:blip r:embed="rId2"/>
          <a:srcRect b="36053"/>
          <a:stretch>
            <a:fillRect/>
          </a:stretch>
        </p:blipFill>
        <p:spPr>
          <a:xfrm>
            <a:off x="32091" y="1408062"/>
            <a:ext cx="13131317" cy="8886727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IRIS Si IV raster maps"/>
          <p:cNvSpPr txBox="1"/>
          <p:nvPr/>
        </p:nvSpPr>
        <p:spPr>
          <a:xfrm>
            <a:off x="3571585" y="586384"/>
            <a:ext cx="605241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IRIS Si IV raster maps</a:t>
            </a:r>
          </a:p>
        </p:txBody>
      </p:sp>
      <p:sp>
        <p:nvSpPr>
          <p:cNvPr id="255" name="Complex Si IV profiles: non-Gaussian and multiple components"/>
          <p:cNvSpPr txBox="1"/>
          <p:nvPr/>
        </p:nvSpPr>
        <p:spPr>
          <a:xfrm>
            <a:off x="13100151" y="437575"/>
            <a:ext cx="11012120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Complex Si IV profiles:</a:t>
            </a:r>
            <a:br/>
            <a:r>
              <a:t>non-Gaussian and multiple components</a:t>
            </a:r>
          </a:p>
        </p:txBody>
      </p:sp>
      <p:sp>
        <p:nvSpPr>
          <p:cNvPr id="256" name="Maps show small blobs with large Doppler offsets"/>
          <p:cNvSpPr txBox="1"/>
          <p:nvPr/>
        </p:nvSpPr>
        <p:spPr>
          <a:xfrm>
            <a:off x="13201751" y="2698175"/>
            <a:ext cx="11217530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Maps show small blobs with large Doppler offsets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Fig6.jpg" descr="Fi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790" y="21032"/>
            <a:ext cx="6807047" cy="13673936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Complex Si IV profiles: non-Gaussian and multiple components"/>
          <p:cNvSpPr txBox="1"/>
          <p:nvPr/>
        </p:nvSpPr>
        <p:spPr>
          <a:xfrm>
            <a:off x="13100152" y="437575"/>
            <a:ext cx="11012120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Complex Si IV profiles:</a:t>
            </a:r>
            <a:br/>
            <a:r>
              <a:t>non-Gaussian and multiple components</a:t>
            </a:r>
          </a:p>
        </p:txBody>
      </p:sp>
      <p:sp>
        <p:nvSpPr>
          <p:cNvPr id="260" name="Maps show small blobs with large Doppler offsets"/>
          <p:cNvSpPr txBox="1"/>
          <p:nvPr/>
        </p:nvSpPr>
        <p:spPr>
          <a:xfrm>
            <a:off x="13201752" y="2698175"/>
            <a:ext cx="11217529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Maps show small blobs with large Doppler offsets</a:t>
            </a:r>
          </a:p>
        </p:txBody>
      </p:sp>
      <p:sp>
        <p:nvSpPr>
          <p:cNvPr id="261" name="←time"/>
          <p:cNvSpPr txBox="1"/>
          <p:nvPr/>
        </p:nvSpPr>
        <p:spPr>
          <a:xfrm rot="16200000">
            <a:off x="690676" y="2010433"/>
            <a:ext cx="2790750" cy="1182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←time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Fig6.jpg" descr="Fi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790" y="21032"/>
            <a:ext cx="6807047" cy="1367393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Complex Si IV profiles: non-Gaussian and multiple components"/>
          <p:cNvSpPr txBox="1"/>
          <p:nvPr/>
        </p:nvSpPr>
        <p:spPr>
          <a:xfrm>
            <a:off x="13100152" y="437575"/>
            <a:ext cx="11012120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Complex Si IV profiles:</a:t>
            </a:r>
            <a:br/>
            <a:r>
              <a:t>non-Gaussian and multiple components</a:t>
            </a:r>
          </a:p>
        </p:txBody>
      </p:sp>
      <p:sp>
        <p:nvSpPr>
          <p:cNvPr id="265" name="Maps show small blobs with large Doppler offsets"/>
          <p:cNvSpPr txBox="1"/>
          <p:nvPr/>
        </p:nvSpPr>
        <p:spPr>
          <a:xfrm>
            <a:off x="13201752" y="2698175"/>
            <a:ext cx="11217529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Maps show small blobs with large Doppler offsets</a:t>
            </a:r>
          </a:p>
        </p:txBody>
      </p:sp>
      <p:sp>
        <p:nvSpPr>
          <p:cNvPr id="266" name="←time"/>
          <p:cNvSpPr txBox="1"/>
          <p:nvPr/>
        </p:nvSpPr>
        <p:spPr>
          <a:xfrm rot="16200000">
            <a:off x="690676" y="2010433"/>
            <a:ext cx="2790750" cy="1182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←time</a:t>
            </a:r>
          </a:p>
        </p:txBody>
      </p:sp>
      <p:pic>
        <p:nvPicPr>
          <p:cNvPr id="267" name="Fig6.jpg" descr="Fig6.jpg"/>
          <p:cNvPicPr>
            <a:picLocks noChangeAspect="1"/>
          </p:cNvPicPr>
          <p:nvPr/>
        </p:nvPicPr>
        <p:blipFill>
          <a:blip r:embed="rId2"/>
          <a:srcRect l="52299" t="18133" b="66455"/>
          <a:stretch>
            <a:fillRect/>
          </a:stretch>
        </p:blipFill>
        <p:spPr>
          <a:xfrm>
            <a:off x="12376858" y="4253208"/>
            <a:ext cx="8625900" cy="559826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Line"/>
          <p:cNvSpPr/>
          <p:nvPr/>
        </p:nvSpPr>
        <p:spPr>
          <a:xfrm>
            <a:off x="9290843" y="3652936"/>
            <a:ext cx="3017839" cy="2040336"/>
          </a:xfrm>
          <a:prstGeom prst="line">
            <a:avLst/>
          </a:prstGeom>
          <a:ln w="1397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Fig6.jpg" descr="Fi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790" y="21032"/>
            <a:ext cx="6807047" cy="1367393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Complex Si IV profiles: non-Gaussian and multiple components"/>
          <p:cNvSpPr txBox="1"/>
          <p:nvPr/>
        </p:nvSpPr>
        <p:spPr>
          <a:xfrm>
            <a:off x="13100152" y="437575"/>
            <a:ext cx="11012120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Complex Si IV profiles:</a:t>
            </a:r>
            <a:br/>
            <a:r>
              <a:t>non-Gaussian and multiple components</a:t>
            </a:r>
          </a:p>
        </p:txBody>
      </p:sp>
      <p:sp>
        <p:nvSpPr>
          <p:cNvPr id="272" name="Maps show small blobs with large Doppler offsets"/>
          <p:cNvSpPr txBox="1"/>
          <p:nvPr/>
        </p:nvSpPr>
        <p:spPr>
          <a:xfrm>
            <a:off x="13201752" y="2698175"/>
            <a:ext cx="11217529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Maps show small blobs with large Doppler offsets</a:t>
            </a:r>
          </a:p>
        </p:txBody>
      </p:sp>
      <p:sp>
        <p:nvSpPr>
          <p:cNvPr id="273" name="←time"/>
          <p:cNvSpPr txBox="1"/>
          <p:nvPr/>
        </p:nvSpPr>
        <p:spPr>
          <a:xfrm rot="16200000">
            <a:off x="690676" y="2010433"/>
            <a:ext cx="2790750" cy="1182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←time</a:t>
            </a:r>
          </a:p>
        </p:txBody>
      </p:sp>
      <p:pic>
        <p:nvPicPr>
          <p:cNvPr id="274" name="Fig6.jpg" descr="Fig6.jpg"/>
          <p:cNvPicPr>
            <a:picLocks noChangeAspect="1"/>
          </p:cNvPicPr>
          <p:nvPr/>
        </p:nvPicPr>
        <p:blipFill>
          <a:blip r:embed="rId2"/>
          <a:srcRect l="52299" t="18133" b="66455"/>
          <a:stretch>
            <a:fillRect/>
          </a:stretch>
        </p:blipFill>
        <p:spPr>
          <a:xfrm>
            <a:off x="12376859" y="4253208"/>
            <a:ext cx="8625900" cy="559826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Line"/>
          <p:cNvSpPr/>
          <p:nvPr/>
        </p:nvSpPr>
        <p:spPr>
          <a:xfrm>
            <a:off x="9290843" y="3652936"/>
            <a:ext cx="3017839" cy="2040335"/>
          </a:xfrm>
          <a:prstGeom prst="line">
            <a:avLst/>
          </a:prstGeom>
          <a:ln w="1397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76" name="Fig6.jpg" descr="Fig6.jpg"/>
          <p:cNvPicPr>
            <a:picLocks noChangeAspect="1"/>
          </p:cNvPicPr>
          <p:nvPr/>
        </p:nvPicPr>
        <p:blipFill>
          <a:blip r:embed="rId2"/>
          <a:srcRect t="49014" r="48593" b="35304"/>
          <a:stretch>
            <a:fillRect/>
          </a:stretch>
        </p:blipFill>
        <p:spPr>
          <a:xfrm>
            <a:off x="7419790" y="7612259"/>
            <a:ext cx="9140147" cy="560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Line"/>
          <p:cNvSpPr/>
          <p:nvPr/>
        </p:nvSpPr>
        <p:spPr>
          <a:xfrm>
            <a:off x="5582443" y="8275736"/>
            <a:ext cx="3017839" cy="2040335"/>
          </a:xfrm>
          <a:prstGeom prst="line">
            <a:avLst/>
          </a:prstGeom>
          <a:ln w="1397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animation_fig5.mp4" descr="animation_fig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383381"/>
            <a:ext cx="13716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ctangle"/>
          <p:cNvSpPr/>
          <p:nvPr/>
        </p:nvSpPr>
        <p:spPr>
          <a:xfrm>
            <a:off x="4833937" y="-23813"/>
            <a:ext cx="15152099" cy="69228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8179" y="-247381"/>
            <a:ext cx="6759203" cy="6799436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2.5D Bifrost rMHD simulation of emergence…"/>
          <p:cNvSpPr txBox="1"/>
          <p:nvPr/>
        </p:nvSpPr>
        <p:spPr>
          <a:xfrm>
            <a:off x="2318543" y="2064543"/>
            <a:ext cx="12459336" cy="31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spcBef>
                <a:spcPts val="0"/>
              </a:spcBef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2.5D Bifrost rMHD simulation of emergence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of twisted magnetic flux tube 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→reconnection with ambient field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→plasmoids</a:t>
            </a:r>
          </a:p>
        </p:txBody>
      </p:sp>
      <p:sp>
        <p:nvSpPr>
          <p:cNvPr id="283" name="Nobrega-Siverio et al. 2017"/>
          <p:cNvSpPr txBox="1"/>
          <p:nvPr/>
        </p:nvSpPr>
        <p:spPr>
          <a:xfrm>
            <a:off x="18115311" y="383381"/>
            <a:ext cx="3256408" cy="4476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 defTabSz="821531">
              <a:lnSpc>
                <a:spcPct val="100000"/>
              </a:lnSpc>
              <a:spcBef>
                <a:spcPts val="0"/>
              </a:spcBef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Nobrega-Siverio et al. 2017</a:t>
            </a:r>
          </a:p>
        </p:txBody>
      </p:sp>
      <p:sp>
        <p:nvSpPr>
          <p:cNvPr id="284" name="Rouppe van der Voort et al. 2017"/>
          <p:cNvSpPr txBox="1"/>
          <p:nvPr/>
        </p:nvSpPr>
        <p:spPr>
          <a:xfrm>
            <a:off x="19670775" y="13256717"/>
            <a:ext cx="468782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Rouppe van der Voort et al. 2017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7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Fig5_tau=1_markings+elipses.pdf" descr="Fig5_tau=1_markings+elipses.pdf"/>
          <p:cNvPicPr>
            <a:picLocks noChangeAspect="1"/>
          </p:cNvPicPr>
          <p:nvPr/>
        </p:nvPicPr>
        <p:blipFill>
          <a:blip r:embed="rId2"/>
          <a:srcRect r="23384"/>
          <a:stretch>
            <a:fillRect/>
          </a:stretch>
        </p:blipFill>
        <p:spPr>
          <a:xfrm>
            <a:off x="-154914" y="-18017"/>
            <a:ext cx="18546821" cy="12938638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Rouppe van der Voort et al. 2017 ApJL 851 L6"/>
          <p:cNvSpPr txBox="1"/>
          <p:nvPr/>
        </p:nvSpPr>
        <p:spPr>
          <a:xfrm>
            <a:off x="17948046" y="13256717"/>
            <a:ext cx="641055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Rouppe van der Voort et al. 2017 ApJL 851 L6</a:t>
            </a:r>
          </a:p>
        </p:txBody>
      </p:sp>
      <p:sp>
        <p:nvSpPr>
          <p:cNvPr id="288" name="Plasmoids in current sheet produce complex spectral profiles"/>
          <p:cNvSpPr txBox="1"/>
          <p:nvPr/>
        </p:nvSpPr>
        <p:spPr>
          <a:xfrm>
            <a:off x="18230951" y="3111759"/>
            <a:ext cx="6215572" cy="2768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Plasmoids in current sheet produce complex spectral profiles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mosand_uvb_fig01.mp4" descr="mosand_uvb_fig01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37.11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60500" y="508000"/>
            <a:ext cx="19304000" cy="127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ctangle"/>
          <p:cNvSpPr/>
          <p:nvPr/>
        </p:nvSpPr>
        <p:spPr>
          <a:xfrm>
            <a:off x="16865599" y="1066800"/>
            <a:ext cx="791569" cy="1158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2" name="Coordinated observations…"/>
          <p:cNvSpPr txBox="1"/>
          <p:nvPr/>
        </p:nvSpPr>
        <p:spPr>
          <a:xfrm>
            <a:off x="17011751" y="1673067"/>
            <a:ext cx="7159448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Coordinated observations</a:t>
            </a:r>
          </a:p>
          <a:p>
            <a:r>
              <a:t>SST &amp; IRIS, </a:t>
            </a:r>
          </a:p>
          <a:p>
            <a:r>
              <a:t>SDO, Hinode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mosand_uvb_fig07.mp4" descr="mosand_uvb_fig07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23" y="0"/>
            <a:ext cx="2298688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Extreme UV burst: multi-thermal plasma &gt;1 MK"/>
          <p:cNvSpPr txBox="1"/>
          <p:nvPr/>
        </p:nvSpPr>
        <p:spPr>
          <a:xfrm>
            <a:off x="5701131" y="52984"/>
            <a:ext cx="12981738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Extreme UV burst: multi-thermal plasma &gt;1 MK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Fig8.jpg" descr="Fig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" y="1653976"/>
            <a:ext cx="23958434" cy="916513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AIA 171Å"/>
          <p:cNvSpPr txBox="1"/>
          <p:nvPr/>
        </p:nvSpPr>
        <p:spPr>
          <a:xfrm>
            <a:off x="1162151" y="2761589"/>
            <a:ext cx="1800455" cy="572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AIA 171Å</a:t>
            </a:r>
          </a:p>
        </p:txBody>
      </p:sp>
      <p:sp>
        <p:nvSpPr>
          <p:cNvPr id="295" name="AIA 193Å"/>
          <p:cNvSpPr txBox="1"/>
          <p:nvPr/>
        </p:nvSpPr>
        <p:spPr>
          <a:xfrm>
            <a:off x="7080351" y="2761589"/>
            <a:ext cx="1800455" cy="572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AIA 193Å</a:t>
            </a:r>
          </a:p>
        </p:txBody>
      </p:sp>
      <p:sp>
        <p:nvSpPr>
          <p:cNvPr id="296" name="AIA 211Å"/>
          <p:cNvSpPr txBox="1"/>
          <p:nvPr/>
        </p:nvSpPr>
        <p:spPr>
          <a:xfrm>
            <a:off x="12998551" y="2761589"/>
            <a:ext cx="1800455" cy="572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AIA 211Å</a:t>
            </a:r>
          </a:p>
        </p:txBody>
      </p:sp>
      <p:sp>
        <p:nvSpPr>
          <p:cNvPr id="297" name="AIA 335Å"/>
          <p:cNvSpPr txBox="1"/>
          <p:nvPr/>
        </p:nvSpPr>
        <p:spPr>
          <a:xfrm>
            <a:off x="18916751" y="2761589"/>
            <a:ext cx="1800455" cy="572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AIA 335Å</a:t>
            </a:r>
          </a:p>
        </p:txBody>
      </p:sp>
      <p:sp>
        <p:nvSpPr>
          <p:cNvPr id="298" name="AIA 94Å"/>
          <p:cNvSpPr txBox="1"/>
          <p:nvPr/>
        </p:nvSpPr>
        <p:spPr>
          <a:xfrm>
            <a:off x="1162151" y="6952589"/>
            <a:ext cx="1574496" cy="572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AIA 94Å</a:t>
            </a:r>
          </a:p>
        </p:txBody>
      </p:sp>
      <p:sp>
        <p:nvSpPr>
          <p:cNvPr id="299" name="AIA 131Å"/>
          <p:cNvSpPr txBox="1"/>
          <p:nvPr/>
        </p:nvSpPr>
        <p:spPr>
          <a:xfrm>
            <a:off x="7080351" y="6952589"/>
            <a:ext cx="1800455" cy="572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AIA 131Å</a:t>
            </a:r>
          </a:p>
        </p:txBody>
      </p:sp>
      <p:sp>
        <p:nvSpPr>
          <p:cNvPr id="300" name="Hinode/XRT Al-Poly"/>
          <p:cNvSpPr txBox="1"/>
          <p:nvPr/>
        </p:nvSpPr>
        <p:spPr>
          <a:xfrm>
            <a:off x="13046710" y="6952589"/>
            <a:ext cx="3719069" cy="572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Hinode/XRT Al-Poly</a:t>
            </a:r>
          </a:p>
        </p:txBody>
      </p:sp>
      <p:sp>
        <p:nvSpPr>
          <p:cNvPr id="301" name="Hinode/XRT Be-thin"/>
          <p:cNvSpPr txBox="1"/>
          <p:nvPr/>
        </p:nvSpPr>
        <p:spPr>
          <a:xfrm>
            <a:off x="18914110" y="6952589"/>
            <a:ext cx="3742234" cy="5728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Hinode/XRT Be-thin</a:t>
            </a:r>
          </a:p>
        </p:txBody>
      </p:sp>
      <p:sp>
        <p:nvSpPr>
          <p:cNvPr id="302" name="Extreme UV burst: multi-thermal plasma &gt;1 MK"/>
          <p:cNvSpPr txBox="1"/>
          <p:nvPr/>
        </p:nvSpPr>
        <p:spPr>
          <a:xfrm>
            <a:off x="5701131" y="52984"/>
            <a:ext cx="12981738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Extreme UV burst: multi-thermal plasma &gt;1 MK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lux emergence is followed by a chain of events:…"/>
          <p:cNvSpPr txBox="1"/>
          <p:nvPr/>
        </p:nvSpPr>
        <p:spPr>
          <a:xfrm>
            <a:off x="1390751" y="1154033"/>
            <a:ext cx="15389658" cy="815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Flux emergence is followed by a chain of events:</a:t>
            </a:r>
          </a:p>
          <a:p>
            <a:pPr marL="228600" indent="-228600">
              <a:buSzPct val="100000"/>
              <a:buChar char="•"/>
            </a:pPr>
            <a:r>
              <a:t>Ellerman bombs</a:t>
            </a:r>
          </a:p>
          <a:p>
            <a:pPr marL="228600" indent="-228600">
              <a:buSzPct val="100000"/>
              <a:buChar char="•"/>
            </a:pPr>
            <a:r>
              <a:t>UV burst</a:t>
            </a:r>
          </a:p>
          <a:p>
            <a:pPr marL="228600" indent="-228600">
              <a:buSzPct val="100000"/>
              <a:buChar char="•"/>
            </a:pPr>
            <a:r>
              <a:t>Dome structure</a:t>
            </a:r>
          </a:p>
          <a:p>
            <a:pPr marL="228600" indent="-228600">
              <a:buSzPct val="100000"/>
              <a:buChar char="•"/>
            </a:pPr>
            <a:r>
              <a:t>Plasmoids: blobs in H-beta and complex Si IV profiles</a:t>
            </a:r>
          </a:p>
          <a:p>
            <a:pPr marL="228600" indent="-228600">
              <a:buSzPct val="100000"/>
              <a:buChar char="•"/>
            </a:pPr>
            <a:r>
              <a:t>Surge activity</a:t>
            </a:r>
          </a:p>
          <a:p>
            <a:pPr marL="228600" indent="-228600">
              <a:buSzPct val="100000"/>
              <a:buChar char="•"/>
            </a:pPr>
            <a:r>
              <a:t>EUV burst and dome: multi-thermal plasma with &gt;1 MK</a:t>
            </a:r>
          </a:p>
        </p:txBody>
      </p:sp>
      <p:sp>
        <p:nvSpPr>
          <p:cNvPr id="305" name="Coordinated observations are required to unravel nature of energetic solar events"/>
          <p:cNvSpPr txBox="1"/>
          <p:nvPr/>
        </p:nvSpPr>
        <p:spPr>
          <a:xfrm>
            <a:off x="569976" y="10750062"/>
            <a:ext cx="22012352" cy="808432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i="1"/>
            </a:lvl1pPr>
          </a:lstStyle>
          <a:p>
            <a:r>
              <a:t>Coordinated observations are required to unravel nature of energetic solar events</a:t>
            </a:r>
          </a:p>
        </p:txBody>
      </p:sp>
      <p:sp>
        <p:nvSpPr>
          <p:cNvPr id="306" name="see Nóbrega-Siverio et al. 2024 A&amp;A 686, 218 and Sand et al. 2026 arXiv"/>
          <p:cNvSpPr txBox="1"/>
          <p:nvPr/>
        </p:nvSpPr>
        <p:spPr>
          <a:xfrm>
            <a:off x="4924348" y="12997789"/>
            <a:ext cx="13303607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/>
            </a:lvl1pPr>
          </a:lstStyle>
          <a:p>
            <a:r>
              <a:t>see Nóbrega-Siverio et al. 2024 A&amp;A 686, 218 and Sand et al. 2026 arXiv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mosand_uvb_fig01.mp4" descr="mosand_uvb_fig01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43.0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60500" y="508000"/>
            <a:ext cx="19304000" cy="127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quare"/>
          <p:cNvSpPr/>
          <p:nvPr/>
        </p:nvSpPr>
        <p:spPr>
          <a:xfrm>
            <a:off x="8966200" y="2946400"/>
            <a:ext cx="1270000" cy="1270000"/>
          </a:xfrm>
          <a:prstGeom prst="rect">
            <a:avLst/>
          </a:prstGeom>
          <a:ln w="63500">
            <a:solidFill>
              <a:schemeClr val="accent4">
                <a:hueOff val="348544"/>
                <a:lumOff val="713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6" name="Square"/>
          <p:cNvSpPr/>
          <p:nvPr/>
        </p:nvSpPr>
        <p:spPr>
          <a:xfrm>
            <a:off x="3352800" y="2946400"/>
            <a:ext cx="1270000" cy="1270000"/>
          </a:xfrm>
          <a:prstGeom prst="rect">
            <a:avLst/>
          </a:prstGeom>
          <a:ln w="63500">
            <a:solidFill>
              <a:schemeClr val="accent4">
                <a:hueOff val="348544"/>
                <a:lumOff val="713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7" name="Square"/>
          <p:cNvSpPr/>
          <p:nvPr/>
        </p:nvSpPr>
        <p:spPr>
          <a:xfrm>
            <a:off x="14579600" y="2946400"/>
            <a:ext cx="1270000" cy="1270000"/>
          </a:xfrm>
          <a:prstGeom prst="rect">
            <a:avLst/>
          </a:prstGeom>
          <a:ln w="63500">
            <a:solidFill>
              <a:schemeClr val="accent4">
                <a:hueOff val="348544"/>
                <a:lumOff val="713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8" name="Rectangle"/>
          <p:cNvSpPr/>
          <p:nvPr/>
        </p:nvSpPr>
        <p:spPr>
          <a:xfrm>
            <a:off x="16865600" y="1066800"/>
            <a:ext cx="791568" cy="1158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Coordinated observations…"/>
          <p:cNvSpPr txBox="1"/>
          <p:nvPr/>
        </p:nvSpPr>
        <p:spPr>
          <a:xfrm>
            <a:off x="17011752" y="1673067"/>
            <a:ext cx="7159448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Coordinated observations</a:t>
            </a:r>
          </a:p>
          <a:p>
            <a:r>
              <a:t>SST &amp; IRIS, </a:t>
            </a:r>
          </a:p>
          <a:p>
            <a:r>
              <a:t>SDO, Hinode</a:t>
            </a:r>
          </a:p>
        </p:txBody>
      </p:sp>
      <p:sp>
        <p:nvSpPr>
          <p:cNvPr id="200" name="Square"/>
          <p:cNvSpPr/>
          <p:nvPr/>
        </p:nvSpPr>
        <p:spPr>
          <a:xfrm>
            <a:off x="8966200" y="8864600"/>
            <a:ext cx="1270000" cy="1270000"/>
          </a:xfrm>
          <a:prstGeom prst="rect">
            <a:avLst/>
          </a:prstGeom>
          <a:ln w="63500">
            <a:solidFill>
              <a:schemeClr val="accent4">
                <a:hueOff val="348544"/>
                <a:lumOff val="713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1" name="Square"/>
          <p:cNvSpPr/>
          <p:nvPr/>
        </p:nvSpPr>
        <p:spPr>
          <a:xfrm>
            <a:off x="3352800" y="8864600"/>
            <a:ext cx="1270000" cy="1270000"/>
          </a:xfrm>
          <a:prstGeom prst="rect">
            <a:avLst/>
          </a:prstGeom>
          <a:ln w="63500">
            <a:solidFill>
              <a:schemeClr val="accent4">
                <a:hueOff val="348544"/>
                <a:lumOff val="713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2" name="Square"/>
          <p:cNvSpPr/>
          <p:nvPr/>
        </p:nvSpPr>
        <p:spPr>
          <a:xfrm>
            <a:off x="14579600" y="8864600"/>
            <a:ext cx="1270000" cy="1270000"/>
          </a:xfrm>
          <a:prstGeom prst="rect">
            <a:avLst/>
          </a:prstGeom>
          <a:ln w="63500">
            <a:solidFill>
              <a:schemeClr val="accent4">
                <a:hueOff val="348544"/>
                <a:lumOff val="713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mosand_uvb_fig02.mp4" descr="mosand_uvb_fig0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28950"/>
            <a:ext cx="24384001" cy="765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i IV"/>
          <p:cNvSpPr txBox="1"/>
          <p:nvPr/>
        </p:nvSpPr>
        <p:spPr>
          <a:xfrm>
            <a:off x="13176351" y="3929989"/>
            <a:ext cx="934416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Si IV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mosand_uvb_fig02.mp4" descr="mosand_uvb_fig0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28950"/>
            <a:ext cx="24384000" cy="765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i IV"/>
          <p:cNvSpPr txBox="1"/>
          <p:nvPr/>
        </p:nvSpPr>
        <p:spPr>
          <a:xfrm>
            <a:off x="13176352" y="3929989"/>
            <a:ext cx="934416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Si IV</a:t>
            </a:r>
          </a:p>
        </p:txBody>
      </p:sp>
      <p:sp>
        <p:nvSpPr>
          <p:cNvPr id="209" name="Flux emergence"/>
          <p:cNvSpPr txBox="1"/>
          <p:nvPr/>
        </p:nvSpPr>
        <p:spPr>
          <a:xfrm>
            <a:off x="2109520" y="10771784"/>
            <a:ext cx="445526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Flux emergence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mosand_uvb_fig02.mp4" descr="mosand_uvb_fig0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28950"/>
            <a:ext cx="24384000" cy="765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i IV"/>
          <p:cNvSpPr txBox="1"/>
          <p:nvPr/>
        </p:nvSpPr>
        <p:spPr>
          <a:xfrm>
            <a:off x="13176352" y="3929989"/>
            <a:ext cx="934416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Si IV</a:t>
            </a:r>
          </a:p>
        </p:txBody>
      </p:sp>
      <p:sp>
        <p:nvSpPr>
          <p:cNvPr id="213" name="Flux emergence"/>
          <p:cNvSpPr txBox="1"/>
          <p:nvPr/>
        </p:nvSpPr>
        <p:spPr>
          <a:xfrm>
            <a:off x="2109520" y="10771784"/>
            <a:ext cx="445526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Flux emergence</a:t>
            </a:r>
          </a:p>
        </p:txBody>
      </p:sp>
      <p:sp>
        <p:nvSpPr>
          <p:cNvPr id="214" name="Ellerman bombs Dome Surge"/>
          <p:cNvSpPr txBox="1"/>
          <p:nvPr/>
        </p:nvSpPr>
        <p:spPr>
          <a:xfrm>
            <a:off x="7781544" y="10905967"/>
            <a:ext cx="4541216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Ellerman bombs</a:t>
            </a:r>
            <a:br/>
            <a:r>
              <a:t>Dome</a:t>
            </a:r>
            <a:br/>
            <a:r>
              <a:t>Surge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mosand_uvb_fig02.mp4" descr="mosand_uvb_fig0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28950"/>
            <a:ext cx="24384000" cy="765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i IV"/>
          <p:cNvSpPr txBox="1"/>
          <p:nvPr/>
        </p:nvSpPr>
        <p:spPr>
          <a:xfrm>
            <a:off x="13176352" y="3929989"/>
            <a:ext cx="934416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Si IV</a:t>
            </a:r>
          </a:p>
        </p:txBody>
      </p:sp>
      <p:sp>
        <p:nvSpPr>
          <p:cNvPr id="218" name="Flux emergence"/>
          <p:cNvSpPr txBox="1"/>
          <p:nvPr/>
        </p:nvSpPr>
        <p:spPr>
          <a:xfrm>
            <a:off x="2109520" y="10771784"/>
            <a:ext cx="445526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Flux emergence</a:t>
            </a:r>
          </a:p>
        </p:txBody>
      </p:sp>
      <p:sp>
        <p:nvSpPr>
          <p:cNvPr id="219" name="Ellerman bombs Dome Surge"/>
          <p:cNvSpPr txBox="1"/>
          <p:nvPr/>
        </p:nvSpPr>
        <p:spPr>
          <a:xfrm>
            <a:off x="7781544" y="10905967"/>
            <a:ext cx="4541216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Ellerman bombs</a:t>
            </a:r>
            <a:br/>
            <a:r>
              <a:t>Dome</a:t>
            </a:r>
            <a:br/>
            <a:r>
              <a:t>Surge</a:t>
            </a:r>
          </a:p>
        </p:txBody>
      </p:sp>
      <p:sp>
        <p:nvSpPr>
          <p:cNvPr id="220" name="UV burst Dome"/>
          <p:cNvSpPr txBox="1"/>
          <p:nvPr/>
        </p:nvSpPr>
        <p:spPr>
          <a:xfrm>
            <a:off x="14536419" y="10953175"/>
            <a:ext cx="2496618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UV burst</a:t>
            </a:r>
            <a:br/>
            <a:r>
              <a:t>Dome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mosand_uvb_fig02.mp4" descr="mosand_uvb_fig0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28950"/>
            <a:ext cx="24384000" cy="765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i IV"/>
          <p:cNvSpPr txBox="1"/>
          <p:nvPr/>
        </p:nvSpPr>
        <p:spPr>
          <a:xfrm>
            <a:off x="13176352" y="3929989"/>
            <a:ext cx="934416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Si IV</a:t>
            </a:r>
          </a:p>
        </p:txBody>
      </p:sp>
      <p:sp>
        <p:nvSpPr>
          <p:cNvPr id="224" name="Flux emergence"/>
          <p:cNvSpPr txBox="1"/>
          <p:nvPr/>
        </p:nvSpPr>
        <p:spPr>
          <a:xfrm>
            <a:off x="2109520" y="10771784"/>
            <a:ext cx="445526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Flux emergence</a:t>
            </a:r>
          </a:p>
        </p:txBody>
      </p:sp>
      <p:sp>
        <p:nvSpPr>
          <p:cNvPr id="225" name="Ellerman bombs Dome Surge"/>
          <p:cNvSpPr txBox="1"/>
          <p:nvPr/>
        </p:nvSpPr>
        <p:spPr>
          <a:xfrm>
            <a:off x="7781544" y="10905967"/>
            <a:ext cx="4541216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Ellerman bombs</a:t>
            </a:r>
            <a:br/>
            <a:r>
              <a:t>Dome</a:t>
            </a:r>
            <a:br/>
            <a:r>
              <a:t>Surge</a:t>
            </a:r>
          </a:p>
        </p:txBody>
      </p:sp>
      <p:sp>
        <p:nvSpPr>
          <p:cNvPr id="226" name="UV burst Dome"/>
          <p:cNvSpPr txBox="1"/>
          <p:nvPr/>
        </p:nvSpPr>
        <p:spPr>
          <a:xfrm>
            <a:off x="14536419" y="10953175"/>
            <a:ext cx="2496618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UV burst</a:t>
            </a:r>
            <a:br/>
            <a:r>
              <a:t>Dome</a:t>
            </a:r>
          </a:p>
        </p:txBody>
      </p:sp>
      <p:sp>
        <p:nvSpPr>
          <p:cNvPr id="227" name="UV burst Dome Surge"/>
          <p:cNvSpPr txBox="1"/>
          <p:nvPr/>
        </p:nvSpPr>
        <p:spPr>
          <a:xfrm>
            <a:off x="20276819" y="10905967"/>
            <a:ext cx="2496618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UV burst</a:t>
            </a:r>
            <a:br/>
            <a:r>
              <a:t>Dome</a:t>
            </a:r>
            <a:br/>
            <a:r>
              <a:t>Surge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Fig2.jpg" descr="Fi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70" y="-49411"/>
            <a:ext cx="21040660" cy="13814822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Ellerman bombs"/>
          <p:cNvSpPr txBox="1"/>
          <p:nvPr/>
        </p:nvSpPr>
        <p:spPr>
          <a:xfrm>
            <a:off x="11372951" y="7892389"/>
            <a:ext cx="3065578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Ellerman bombs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405</Words>
  <Application>Microsoft Macintosh PowerPoint</Application>
  <PresentationFormat>Custom</PresentationFormat>
  <Paragraphs>75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Gill Sans</vt:lpstr>
      <vt:lpstr>Helvetica Neue</vt:lpstr>
      <vt:lpstr>Helvetica Neue Medium</vt:lpstr>
      <vt:lpstr>Helvetica Neue Thin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Luc Rouppe van der Voort</cp:lastModifiedBy>
  <cp:revision>9</cp:revision>
  <dcterms:modified xsi:type="dcterms:W3CDTF">2026-06-26T14:24:31Z</dcterms:modified>
</cp:coreProperties>
</file>