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60" d="100"/>
          <a:sy n="6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oCS title G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ircle"/>
          <p:cNvSpPr/>
          <p:nvPr/>
        </p:nvSpPr>
        <p:spPr>
          <a:xfrm>
            <a:off x="12193587" y="1500187"/>
            <a:ext cx="10715626" cy="10715626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0" name="Screen Shot 2017-09-21 at 11.04.31.png" descr="Screen Shot 2017-09-21 at 11.04.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99" y="2132905"/>
            <a:ext cx="3316133" cy="231279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Rosseland Centre for Solar Physics, Univ Oslo"/>
          <p:cNvSpPr txBox="1"/>
          <p:nvPr/>
        </p:nvSpPr>
        <p:spPr>
          <a:xfrm>
            <a:off x="878006" y="11725671"/>
            <a:ext cx="7259142" cy="58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Rosseland Centre for Solar Physics, Univ Oslo</a:t>
            </a:r>
          </a:p>
        </p:txBody>
      </p:sp>
      <p:sp>
        <p:nvSpPr>
          <p:cNvPr id="172" name="Author name"/>
          <p:cNvSpPr txBox="1">
            <a:spLocks noGrp="1"/>
          </p:cNvSpPr>
          <p:nvPr>
            <p:ph type="body" sz="quarter" idx="21"/>
          </p:nvPr>
        </p:nvSpPr>
        <p:spPr>
          <a:xfrm>
            <a:off x="879078" y="11313914"/>
            <a:ext cx="14716126" cy="55584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642937">
              <a:lnSpc>
                <a:spcPts val="3600"/>
              </a:lnSpc>
              <a:spcBef>
                <a:spcPts val="200"/>
              </a:spcBef>
              <a:buSzTx/>
              <a:buNone/>
              <a:tabLst>
                <a:tab pos="1714500" algn="l"/>
              </a:tabLst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Author name</a:t>
            </a:r>
          </a:p>
        </p:txBody>
      </p:sp>
      <p:sp>
        <p:nvSpPr>
          <p:cNvPr id="173" name="Place and date"/>
          <p:cNvSpPr txBox="1">
            <a:spLocks noGrp="1"/>
          </p:cNvSpPr>
          <p:nvPr>
            <p:ph type="body" sz="quarter" idx="22"/>
          </p:nvPr>
        </p:nvSpPr>
        <p:spPr>
          <a:xfrm>
            <a:off x="879078" y="12182297"/>
            <a:ext cx="14716126" cy="551437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None/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Place and date</a:t>
            </a:r>
          </a:p>
        </p:txBody>
      </p:sp>
      <p:sp>
        <p:nvSpPr>
          <p:cNvPr id="174" name="Title"/>
          <p:cNvSpPr txBox="1">
            <a:spLocks noGrp="1"/>
          </p:cNvSpPr>
          <p:nvPr>
            <p:ph type="body" sz="quarter" idx="23"/>
          </p:nvPr>
        </p:nvSpPr>
        <p:spPr>
          <a:xfrm>
            <a:off x="688181" y="9025235"/>
            <a:ext cx="17216438" cy="11588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642937">
              <a:lnSpc>
                <a:spcPts val="8400"/>
              </a:lnSpc>
              <a:spcBef>
                <a:spcPts val="0"/>
              </a:spcBef>
              <a:buSzTx/>
              <a:buNone/>
              <a:tabLst>
                <a:tab pos="1498600" algn="l"/>
              </a:tabLst>
              <a:defRPr sz="7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7" Type="http://schemas.openxmlformats.org/officeDocument/2006/relationships/image" Target="../media/image12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11.mp4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7" Type="http://schemas.openxmlformats.org/officeDocument/2006/relationships/image" Target="../media/image12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11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Impact of small-scale photospheric magnetic reconnection events on the upper atmosphere"/>
          <p:cNvSpPr txBox="1"/>
          <p:nvPr/>
        </p:nvSpPr>
        <p:spPr>
          <a:xfrm>
            <a:off x="862105" y="8344234"/>
            <a:ext cx="21973658" cy="227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642937">
              <a:lnSpc>
                <a:spcPts val="8400"/>
              </a:lnSpc>
              <a:spcBef>
                <a:spcPts val="0"/>
              </a:spcBef>
              <a:tabLst>
                <a:tab pos="1498600" algn="l"/>
              </a:tabLst>
              <a:defRPr sz="7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Impact of small-scale photospheric magnetic reconnection events on the upper atmosphere</a:t>
            </a:r>
          </a:p>
        </p:txBody>
      </p:sp>
      <p:sp>
        <p:nvSpPr>
          <p:cNvPr id="185" name="Luc Rouppe van der Voort"/>
          <p:cNvSpPr txBox="1"/>
          <p:nvPr/>
        </p:nvSpPr>
        <p:spPr>
          <a:xfrm>
            <a:off x="879078" y="11249343"/>
            <a:ext cx="14716126" cy="573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>
            <a:lvl1pPr defTabSz="642937">
              <a:lnSpc>
                <a:spcPts val="3100"/>
              </a:lnSpc>
              <a:spcBef>
                <a:spcPts val="200"/>
              </a:spcBef>
              <a:tabLst>
                <a:tab pos="1714500" algn="l"/>
              </a:tabLst>
              <a:defRPr sz="2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Luc Rouppe van der Voort</a:t>
            </a:r>
          </a:p>
        </p:txBody>
      </p:sp>
      <p:sp>
        <p:nvSpPr>
          <p:cNvPr id="186" name="Rosseland Centre for Solar Physics (RoCS), University of Oslo"/>
          <p:cNvSpPr txBox="1"/>
          <p:nvPr/>
        </p:nvSpPr>
        <p:spPr>
          <a:xfrm>
            <a:off x="873263" y="11732507"/>
            <a:ext cx="9468716" cy="5737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>
            <a:lvl1pPr defTabSz="642937">
              <a:lnSpc>
                <a:spcPts val="3100"/>
              </a:lnSpc>
              <a:spcBef>
                <a:spcPts val="200"/>
              </a:spcBef>
              <a:tabLst>
                <a:tab pos="1714500" algn="l"/>
              </a:tabLst>
              <a:defRPr sz="2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Rosseland Centre for Solar Physics (RoCS), University of Oslo</a:t>
            </a:r>
          </a:p>
        </p:txBody>
      </p:sp>
      <p:sp>
        <p:nvSpPr>
          <p:cNvPr id="187" name="ESPM-17 2024, Turin"/>
          <p:cNvSpPr txBox="1"/>
          <p:nvPr/>
        </p:nvSpPr>
        <p:spPr>
          <a:xfrm>
            <a:off x="21046678" y="13188480"/>
            <a:ext cx="14716126" cy="57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>
            <a:lvl1pPr defTabSz="642937">
              <a:lnSpc>
                <a:spcPts val="3100"/>
              </a:lnSpc>
              <a:spcBef>
                <a:spcPts val="200"/>
              </a:spcBef>
              <a:tabLst>
                <a:tab pos="1714500" algn="l"/>
              </a:tabLst>
              <a:defRPr sz="2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ESPM-17 2024, Turin</a:t>
            </a:r>
          </a:p>
        </p:txBody>
      </p:sp>
      <p:sp>
        <p:nvSpPr>
          <p:cNvPr id="188" name="In collaboration with Jayant Joshi (IIA Bengaluru), Aditi Bhatnagar (RoCS Oslo) &amp; Mats Ola Sand (RoCS Oslo)"/>
          <p:cNvSpPr txBox="1"/>
          <p:nvPr/>
        </p:nvSpPr>
        <p:spPr>
          <a:xfrm>
            <a:off x="920049" y="12757150"/>
            <a:ext cx="16191719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642937">
              <a:lnSpc>
                <a:spcPts val="3100"/>
              </a:lnSpc>
              <a:spcBef>
                <a:spcPts val="200"/>
              </a:spcBef>
              <a:tabLst>
                <a:tab pos="1714500" algn="l"/>
              </a:tabLst>
              <a:defRPr sz="2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 collaboration with Jayant Joshi (IIA Bengaluru), Aditi Bhatnagar (RoCS Oslo) &amp; Mats Ola Sand (RoCS Oslo)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hbeta_wing_EBflames_24May2024.mp4" descr="hbeta_wing_EBflames_24May202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93257" y="0"/>
            <a:ext cx="1925052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observers Reetika Joshi, Ignasi Soler Poquet &amp; Avijeet Prasad"/>
          <p:cNvSpPr txBox="1"/>
          <p:nvPr/>
        </p:nvSpPr>
        <p:spPr>
          <a:xfrm>
            <a:off x="15513430" y="13263244"/>
            <a:ext cx="8863966" cy="4737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500"/>
            </a:lvl1pPr>
          </a:lstStyle>
          <a:p>
            <a:r>
              <a:t>observers Reetika Joshi, Ignasi Soler Poquet &amp; Avijeet Prasad</a:t>
            </a:r>
          </a:p>
        </p:txBody>
      </p:sp>
      <p:sp>
        <p:nvSpPr>
          <p:cNvPr id="224" name="Ellerman bombs:…"/>
          <p:cNvSpPr txBox="1"/>
          <p:nvPr/>
        </p:nvSpPr>
        <p:spPr>
          <a:xfrm>
            <a:off x="18815152" y="2320122"/>
            <a:ext cx="5513774" cy="2471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Ellerman bombs:</a:t>
            </a:r>
          </a:p>
          <a:p>
            <a:pPr>
              <a:defRPr sz="4000"/>
            </a:pPr>
            <a:r>
              <a:t>magnetic reconnection in low solar atmosphere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0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hbeta_wing+wb_EBflames_PEBs_24May2024.mp4" descr="hbeta_wing+wb_EBflames_PEBs_24May202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11870" y="0"/>
            <a:ext cx="210058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Ellerman bombs in the penumbra"/>
          <p:cNvSpPr txBox="1"/>
          <p:nvPr/>
        </p:nvSpPr>
        <p:spPr>
          <a:xfrm>
            <a:off x="15055951" y="789584"/>
            <a:ext cx="9160765" cy="8084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Ellerman bombs in the penumbra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" fill="hold"/>
                                        <p:tgtEl>
                                          <p:spTgt spid="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hbeta_wing+wb_EBflames_QSEBs_24May2024.mp4" descr="hbeta_wing+wb_EBflames_QSEBs_24May202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08000" y="0"/>
            <a:ext cx="210566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Rectangle"/>
          <p:cNvSpPr/>
          <p:nvPr/>
        </p:nvSpPr>
        <p:spPr>
          <a:xfrm>
            <a:off x="10414000" y="-76200"/>
            <a:ext cx="10994232" cy="13868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1" name="Ellerman bombs in the Quiet Sun"/>
          <p:cNvSpPr txBox="1"/>
          <p:nvPr/>
        </p:nvSpPr>
        <p:spPr>
          <a:xfrm>
            <a:off x="10814152" y="865784"/>
            <a:ext cx="9081517" cy="8084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Ellerman bombs in the Quiet Sun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0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9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joshi_qseb2020_fig01.mp4" descr="joshi_qseb2020_fig0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5285" y="228600"/>
            <a:ext cx="36094738" cy="2743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Rectangle"/>
          <p:cNvSpPr/>
          <p:nvPr/>
        </p:nvSpPr>
        <p:spPr>
          <a:xfrm>
            <a:off x="18618200" y="406400"/>
            <a:ext cx="6175078" cy="131280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5" name="Square"/>
          <p:cNvSpPr/>
          <p:nvPr/>
        </p:nvSpPr>
        <p:spPr>
          <a:xfrm>
            <a:off x="15544800" y="128016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6" name="J. Joshi, Rouppe van der Voort &amp; de la Cruz Rodríguez 2020 A&amp;A Letters 641"/>
          <p:cNvSpPr txBox="1"/>
          <p:nvPr/>
        </p:nvSpPr>
        <p:spPr>
          <a:xfrm>
            <a:off x="13689229" y="13205917"/>
            <a:ext cx="10586924" cy="4613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400"/>
            </a:lvl1pPr>
          </a:lstStyle>
          <a:p>
            <a:r>
              <a:t>J. Joshi, Rouppe van der Voort &amp; de la Cruz Rodríguez 2020 A&amp;A Letters 641</a:t>
            </a:r>
          </a:p>
        </p:txBody>
      </p:sp>
      <p:sp>
        <p:nvSpPr>
          <p:cNvPr id="237" name="Large numbers of Ellerman bombs in quiet Sun:…"/>
          <p:cNvSpPr txBox="1"/>
          <p:nvPr/>
        </p:nvSpPr>
        <p:spPr>
          <a:xfrm>
            <a:off x="19043752" y="1454409"/>
            <a:ext cx="5208023" cy="3339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Large numbers of Ellerman bombs in quiet Sun:</a:t>
            </a:r>
          </a:p>
          <a:p>
            <a:r>
              <a:t>&gt;120 QSEBs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0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33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joshi_qseb2020_fig01.mp4" descr="joshi_qseb2020_fig0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1300" y="-13131800"/>
            <a:ext cx="36094737" cy="2743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Rectangle"/>
          <p:cNvSpPr/>
          <p:nvPr/>
        </p:nvSpPr>
        <p:spPr>
          <a:xfrm>
            <a:off x="18618200" y="-638672"/>
            <a:ext cx="6175078" cy="151413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1" name="Rectangle"/>
          <p:cNvSpPr/>
          <p:nvPr/>
        </p:nvSpPr>
        <p:spPr>
          <a:xfrm>
            <a:off x="5334000" y="13081000"/>
            <a:ext cx="10092631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2" name="J. Joshi, Rouppe van der Voort &amp; de la Cruz Rodríguez 2020 A&amp;A Letters 641"/>
          <p:cNvSpPr txBox="1"/>
          <p:nvPr/>
        </p:nvSpPr>
        <p:spPr>
          <a:xfrm>
            <a:off x="13689229" y="13205917"/>
            <a:ext cx="10586924" cy="4613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400"/>
            </a:lvl1pPr>
          </a:lstStyle>
          <a:p>
            <a:r>
              <a:t>J. Joshi, Rouppe van der Voort &amp; de la Cruz Rodríguez 2020 A&amp;A Letters 641</a:t>
            </a:r>
          </a:p>
        </p:txBody>
      </p:sp>
      <p:sp>
        <p:nvSpPr>
          <p:cNvPr id="243" name="Large numbers of Ellerman bombs in quiet Sun:…"/>
          <p:cNvSpPr txBox="1"/>
          <p:nvPr/>
        </p:nvSpPr>
        <p:spPr>
          <a:xfrm>
            <a:off x="19043752" y="1460500"/>
            <a:ext cx="5208023" cy="5222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Large numbers of Ellerman bombs in quiet Sun:</a:t>
            </a:r>
          </a:p>
          <a:p>
            <a:r>
              <a:t>&gt;120 QSEBs</a:t>
            </a:r>
          </a:p>
          <a:p>
            <a:r>
              <a:t>→ &gt;750,000 over whole Sun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0" fill="hold"/>
                                        <p:tgtEl>
                                          <p:spTgt spid="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39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joshi_qseb2020_fig02.mp4" descr="joshi_qseb2020_fig0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470" y="0"/>
            <a:ext cx="17780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Rectangle"/>
          <p:cNvSpPr/>
          <p:nvPr/>
        </p:nvSpPr>
        <p:spPr>
          <a:xfrm>
            <a:off x="25400" y="4561185"/>
            <a:ext cx="18256151" cy="91367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7" name="J. Joshi, Rouppe van der Voort &amp; de la Cruz Rodríguez 2020 A&amp;A Letters 641"/>
          <p:cNvSpPr txBox="1"/>
          <p:nvPr/>
        </p:nvSpPr>
        <p:spPr>
          <a:xfrm>
            <a:off x="13689229" y="13205917"/>
            <a:ext cx="10586924" cy="4613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400"/>
            </a:lvl1pPr>
          </a:lstStyle>
          <a:p>
            <a:r>
              <a:t>J. Joshi, Rouppe van der Voort &amp; de la Cruz Rodríguez 2020 A&amp;A Letters 641</a:t>
            </a:r>
          </a:p>
        </p:txBody>
      </p:sp>
      <p:sp>
        <p:nvSpPr>
          <p:cNvPr id="248" name="QSEB at μ=0.76"/>
          <p:cNvSpPr txBox="1"/>
          <p:nvPr/>
        </p:nvSpPr>
        <p:spPr>
          <a:xfrm>
            <a:off x="18637352" y="433984"/>
            <a:ext cx="451195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QSEB at μ=0.76</a:t>
            </a:r>
          </a:p>
        </p:txBody>
      </p:sp>
      <p:sp>
        <p:nvSpPr>
          <p:cNvPr id="249" name="Flame, strong Hβ wing"/>
          <p:cNvSpPr txBox="1"/>
          <p:nvPr/>
        </p:nvSpPr>
        <p:spPr>
          <a:xfrm>
            <a:off x="18053152" y="1703984"/>
            <a:ext cx="624992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Flame, strong Hβ wing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4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joshi_qseb2020_fig02.mp4" descr="joshi_qseb2020_fig0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470" y="0"/>
            <a:ext cx="17780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Rectangle"/>
          <p:cNvSpPr/>
          <p:nvPr/>
        </p:nvSpPr>
        <p:spPr>
          <a:xfrm>
            <a:off x="4591546" y="8898235"/>
            <a:ext cx="13690005" cy="47997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3" name="J. Joshi, Rouppe van der Voort &amp; de la Cruz Rodríguez 2020 A&amp;A Letters 641"/>
          <p:cNvSpPr txBox="1"/>
          <p:nvPr/>
        </p:nvSpPr>
        <p:spPr>
          <a:xfrm>
            <a:off x="13689229" y="13205917"/>
            <a:ext cx="10586924" cy="4613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400"/>
            </a:lvl1pPr>
          </a:lstStyle>
          <a:p>
            <a:r>
              <a:t>J. Joshi, Rouppe van der Voort &amp; de la Cruz Rodríguez 2020 A&amp;A Letters 641</a:t>
            </a:r>
          </a:p>
        </p:txBody>
      </p:sp>
      <p:sp>
        <p:nvSpPr>
          <p:cNvPr id="254" name="QSEB at μ=0.76"/>
          <p:cNvSpPr txBox="1"/>
          <p:nvPr/>
        </p:nvSpPr>
        <p:spPr>
          <a:xfrm>
            <a:off x="18637352" y="433984"/>
            <a:ext cx="451195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QSEB at μ=0.76</a:t>
            </a:r>
          </a:p>
        </p:txBody>
      </p:sp>
      <p:sp>
        <p:nvSpPr>
          <p:cNvPr id="255" name="Flame, strong Hβ wing"/>
          <p:cNvSpPr txBox="1"/>
          <p:nvPr/>
        </p:nvSpPr>
        <p:spPr>
          <a:xfrm>
            <a:off x="18053152" y="1703984"/>
            <a:ext cx="624992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Flame, strong Hβ wing</a:t>
            </a:r>
          </a:p>
        </p:txBody>
      </p:sp>
      <p:sp>
        <p:nvSpPr>
          <p:cNvPr id="256" name="Weak in Hα wing"/>
          <p:cNvSpPr txBox="1"/>
          <p:nvPr/>
        </p:nvSpPr>
        <p:spPr>
          <a:xfrm>
            <a:off x="18053152" y="6225184"/>
            <a:ext cx="468203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Weak in Hα wing</a:t>
            </a:r>
          </a:p>
        </p:txBody>
      </p:sp>
      <p:sp>
        <p:nvSpPr>
          <p:cNvPr id="257" name="Absent in WB cont"/>
          <p:cNvSpPr txBox="1"/>
          <p:nvPr/>
        </p:nvSpPr>
        <p:spPr>
          <a:xfrm>
            <a:off x="18053152" y="9527184"/>
            <a:ext cx="520689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Absent in WB cont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5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joshi_qseb2020_fig02.mp4" descr="joshi_qseb2020_fig0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470" y="0"/>
            <a:ext cx="17780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J. Joshi, Rouppe van der Voort &amp; de la Cruz Rodríguez 2020 A&amp;A Letters 641"/>
          <p:cNvSpPr txBox="1"/>
          <p:nvPr/>
        </p:nvSpPr>
        <p:spPr>
          <a:xfrm>
            <a:off x="13689229" y="13205917"/>
            <a:ext cx="1058692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400"/>
            </a:lvl1pPr>
          </a:lstStyle>
          <a:p>
            <a:r>
              <a:t>J. Joshi, Rouppe van der Voort &amp; de la Cruz Rodríguez 2020 A&amp;A Letters 641</a:t>
            </a:r>
          </a:p>
        </p:txBody>
      </p:sp>
      <p:sp>
        <p:nvSpPr>
          <p:cNvPr id="261" name="QSEB at μ=0.76"/>
          <p:cNvSpPr txBox="1"/>
          <p:nvPr/>
        </p:nvSpPr>
        <p:spPr>
          <a:xfrm>
            <a:off x="18637352" y="433984"/>
            <a:ext cx="451195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QSEB at μ=0.76</a:t>
            </a:r>
          </a:p>
        </p:txBody>
      </p:sp>
      <p:sp>
        <p:nvSpPr>
          <p:cNvPr id="262" name="Flame, strong Hβ wing"/>
          <p:cNvSpPr txBox="1"/>
          <p:nvPr/>
        </p:nvSpPr>
        <p:spPr>
          <a:xfrm>
            <a:off x="18053152" y="1703984"/>
            <a:ext cx="624992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Flame, strong Hβ wing</a:t>
            </a:r>
          </a:p>
        </p:txBody>
      </p:sp>
      <p:sp>
        <p:nvSpPr>
          <p:cNvPr id="263" name="Weak in Hα wing"/>
          <p:cNvSpPr txBox="1"/>
          <p:nvPr/>
        </p:nvSpPr>
        <p:spPr>
          <a:xfrm>
            <a:off x="18053152" y="6225184"/>
            <a:ext cx="468203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Weak in Hα wing</a:t>
            </a:r>
          </a:p>
        </p:txBody>
      </p:sp>
      <p:sp>
        <p:nvSpPr>
          <p:cNvPr id="264" name="Absent in WB cont"/>
          <p:cNvSpPr txBox="1"/>
          <p:nvPr/>
        </p:nvSpPr>
        <p:spPr>
          <a:xfrm>
            <a:off x="18053152" y="9527184"/>
            <a:ext cx="520689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Absent in WB cont</a:t>
            </a:r>
          </a:p>
        </p:txBody>
      </p:sp>
      <p:sp>
        <p:nvSpPr>
          <p:cNvPr id="265" name="Flux cancellation"/>
          <p:cNvSpPr txBox="1"/>
          <p:nvPr/>
        </p:nvSpPr>
        <p:spPr>
          <a:xfrm>
            <a:off x="18051019" y="11178184"/>
            <a:ext cx="468630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Flux cancellation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5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bhatnagar_fig2_movie.mp4" descr="bhatnagar_fig2_movi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89744"/>
            <a:ext cx="24384000" cy="852170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A. Bhatnagar et al. 2024 A&amp;A in press / arXiv:2406.09585"/>
          <p:cNvSpPr txBox="1"/>
          <p:nvPr/>
        </p:nvSpPr>
        <p:spPr>
          <a:xfrm>
            <a:off x="13058191" y="13029895"/>
            <a:ext cx="11192562" cy="610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3400"/>
            </a:pPr>
            <a:r>
              <a:t>A. Bhatnagar et al. 2024 A&amp;A </a:t>
            </a:r>
            <a:r>
              <a:rPr i="1"/>
              <a:t>in press</a:t>
            </a:r>
            <a:r>
              <a:t> / arXiv:2406.09585 </a:t>
            </a:r>
          </a:p>
        </p:txBody>
      </p:sp>
      <p:sp>
        <p:nvSpPr>
          <p:cNvPr id="269" name="Impact of Quiet Sun Ellerman bombs on upper atmosphere?"/>
          <p:cNvSpPr txBox="1"/>
          <p:nvPr/>
        </p:nvSpPr>
        <p:spPr>
          <a:xfrm>
            <a:off x="3705630" y="332384"/>
            <a:ext cx="1653509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Impact of Quiet Sun Ellerman bombs on upper atmosphere?</a:t>
            </a:r>
          </a:p>
        </p:txBody>
      </p:sp>
      <p:sp>
        <p:nvSpPr>
          <p:cNvPr id="270" name="IRIS"/>
          <p:cNvSpPr txBox="1"/>
          <p:nvPr/>
        </p:nvSpPr>
        <p:spPr>
          <a:xfrm>
            <a:off x="9493351" y="1589684"/>
            <a:ext cx="124267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IRIS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" fill="hold"/>
                                        <p:tgtEl>
                                          <p:spTgt spid="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6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bhatnagar_fig2_movie.mp4" descr="bhatnagar_fig2_movi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89744"/>
            <a:ext cx="24384000" cy="852170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A. Bhatnagar et al. 2024 A&amp;A in press / arXiv:2406.09585"/>
          <p:cNvSpPr txBox="1"/>
          <p:nvPr/>
        </p:nvSpPr>
        <p:spPr>
          <a:xfrm>
            <a:off x="13058191" y="13029895"/>
            <a:ext cx="11192562" cy="610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3400"/>
            </a:pPr>
            <a:r>
              <a:t>A. Bhatnagar et al. 2024 A&amp;A </a:t>
            </a:r>
            <a:r>
              <a:rPr i="1"/>
              <a:t>in press</a:t>
            </a:r>
            <a:r>
              <a:t> / arXiv:2406.09585 </a:t>
            </a:r>
          </a:p>
        </p:txBody>
      </p:sp>
      <p:sp>
        <p:nvSpPr>
          <p:cNvPr id="274" name="Impact of Quiet Sun Ellerman bombs on upper atmosphere?"/>
          <p:cNvSpPr txBox="1"/>
          <p:nvPr/>
        </p:nvSpPr>
        <p:spPr>
          <a:xfrm>
            <a:off x="3705630" y="332384"/>
            <a:ext cx="1653509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Impact of Quiet Sun Ellerman bombs on upper atmosphere?</a:t>
            </a:r>
          </a:p>
        </p:txBody>
      </p:sp>
      <p:sp>
        <p:nvSpPr>
          <p:cNvPr id="275" name="Longer-lived QSEBs (&gt; 1 min):…"/>
          <p:cNvSpPr txBox="1"/>
          <p:nvPr/>
        </p:nvSpPr>
        <p:spPr>
          <a:xfrm>
            <a:off x="317855" y="9810853"/>
            <a:ext cx="23310648" cy="1971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Longer-lived QSEBs (&gt; 1 min): </a:t>
            </a:r>
          </a:p>
          <a:p>
            <a:pPr>
              <a:defRPr sz="4400"/>
            </a:pPr>
            <a:r>
              <a:t>Some (15%) can be associated with brightenings in SJI 1400 and have Si IV 1394Å emission </a:t>
            </a:r>
          </a:p>
        </p:txBody>
      </p:sp>
      <p:sp>
        <p:nvSpPr>
          <p:cNvPr id="276" name="→impact on overall atmosphere is limited"/>
          <p:cNvSpPr txBox="1"/>
          <p:nvPr/>
        </p:nvSpPr>
        <p:spPr>
          <a:xfrm>
            <a:off x="3981551" y="11784972"/>
            <a:ext cx="11325455" cy="81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→</a:t>
            </a:r>
            <a:r>
              <a:rPr i="1"/>
              <a:t>impact on overall atmosphere is limited</a:t>
            </a:r>
          </a:p>
        </p:txBody>
      </p:sp>
      <p:sp>
        <p:nvSpPr>
          <p:cNvPr id="277" name="IRIS"/>
          <p:cNvSpPr txBox="1"/>
          <p:nvPr/>
        </p:nvSpPr>
        <p:spPr>
          <a:xfrm>
            <a:off x="9493351" y="1589684"/>
            <a:ext cx="124267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IRIS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" fill="hold"/>
                                        <p:tgtEl>
                                          <p:spTgt spid="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7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hbeta_wing_EBflames_24May2024.mp4" descr="hbeta_wing_EBflames_24May202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93257" y="0"/>
            <a:ext cx="1925052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observers Reetika Joshi, Ignasi Soler Poquet &amp; Avijeet Prasad"/>
          <p:cNvSpPr txBox="1"/>
          <p:nvPr/>
        </p:nvSpPr>
        <p:spPr>
          <a:xfrm>
            <a:off x="15513430" y="13263244"/>
            <a:ext cx="8863966" cy="4737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500"/>
            </a:lvl1pPr>
          </a:lstStyle>
          <a:p>
            <a:r>
              <a:t>observers Reetika Joshi, Ignasi Soler Poquet &amp; Avijeet Prasad</a:t>
            </a:r>
          </a:p>
        </p:txBody>
      </p:sp>
      <p:sp>
        <p:nvSpPr>
          <p:cNvPr id="192" name="Ellerman bombs:…"/>
          <p:cNvSpPr txBox="1"/>
          <p:nvPr/>
        </p:nvSpPr>
        <p:spPr>
          <a:xfrm>
            <a:off x="18815152" y="2320122"/>
            <a:ext cx="5513774" cy="2471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Ellerman bombs:</a:t>
            </a:r>
          </a:p>
          <a:p>
            <a:pPr>
              <a:defRPr sz="4000"/>
            </a:pPr>
            <a:r>
              <a:t>magnetic reconnection in low solar atmosphere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0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50_idx_w=18_new.mp4" descr="50_idx_w=18_new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490" y="1625600"/>
            <a:ext cx="11684001" cy="9537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1242_idx_w=9_new_new.mp4" descr="1242_idx_w=9_new_new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12426" y="1750775"/>
            <a:ext cx="11684001" cy="9286767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Movies courtesy of Mats Ola Sand"/>
          <p:cNvSpPr txBox="1"/>
          <p:nvPr/>
        </p:nvSpPr>
        <p:spPr>
          <a:xfrm>
            <a:off x="171551" y="13119150"/>
            <a:ext cx="7151524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t>Movies courtesy of Mats Ola Sand</a:t>
            </a:r>
          </a:p>
        </p:txBody>
      </p:sp>
      <p:sp>
        <p:nvSpPr>
          <p:cNvPr id="282" name="M.O. Sand et al. in prep"/>
          <p:cNvSpPr txBox="1"/>
          <p:nvPr/>
        </p:nvSpPr>
        <p:spPr>
          <a:xfrm>
            <a:off x="19847510" y="13143839"/>
            <a:ext cx="4428643" cy="585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3200"/>
            </a:pPr>
            <a:r>
              <a:t>M.O. Sand et al. </a:t>
            </a:r>
            <a:r>
              <a:rPr i="1"/>
              <a:t>in prep</a:t>
            </a:r>
          </a:p>
        </p:txBody>
      </p:sp>
      <p:sp>
        <p:nvSpPr>
          <p:cNvPr id="283" name="Connection between Quiet Sun Ellerman bombs and spicules?"/>
          <p:cNvSpPr txBox="1"/>
          <p:nvPr/>
        </p:nvSpPr>
        <p:spPr>
          <a:xfrm>
            <a:off x="3390467" y="332384"/>
            <a:ext cx="1716542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Connection between Quiet Sun Ellerman bombs and spicules?</a:t>
            </a:r>
          </a:p>
        </p:txBody>
      </p:sp>
      <p:sp>
        <p:nvSpPr>
          <p:cNvPr id="284" name="Some suggestive cases of QSEBs with spicule activity"/>
          <p:cNvSpPr txBox="1"/>
          <p:nvPr/>
        </p:nvSpPr>
        <p:spPr>
          <a:xfrm>
            <a:off x="628751" y="11119345"/>
            <a:ext cx="14948307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b="1" i="1"/>
              <a:t>Some</a:t>
            </a:r>
            <a:r>
              <a:t> suggestive cases of QSEBs with spicule activity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" fill="hold"/>
                                        <p:tgtEl>
                                          <p:spTgt spid="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99" fill="hold"/>
                                        <p:tgtEl>
                                          <p:spTgt spid="2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79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video>
              <p:cMediaNode vol="10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80"/>
                </p:tgtEl>
              </p:cMediaNode>
            </p:video>
            <p:seq concurrent="1" prevAc="none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50_idx_w=18_new.mp4" descr="50_idx_w=18_new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490" y="1625600"/>
            <a:ext cx="11684001" cy="9537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1242_idx_w=9_new_new.mp4" descr="1242_idx_w=9_new_new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12426" y="1750775"/>
            <a:ext cx="11684001" cy="9286767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Movies courtesy of Mats Ola Sand"/>
          <p:cNvSpPr txBox="1"/>
          <p:nvPr/>
        </p:nvSpPr>
        <p:spPr>
          <a:xfrm>
            <a:off x="171551" y="13119150"/>
            <a:ext cx="7151524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t>Movies courtesy of Mats Ola Sand</a:t>
            </a:r>
          </a:p>
        </p:txBody>
      </p:sp>
      <p:sp>
        <p:nvSpPr>
          <p:cNvPr id="289" name="M.O. Sand et al. in prep"/>
          <p:cNvSpPr txBox="1"/>
          <p:nvPr/>
        </p:nvSpPr>
        <p:spPr>
          <a:xfrm>
            <a:off x="19847510" y="13143839"/>
            <a:ext cx="4428643" cy="585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3200"/>
            </a:pPr>
            <a:r>
              <a:t>M.O. Sand et al. </a:t>
            </a:r>
            <a:r>
              <a:rPr i="1"/>
              <a:t>in prep</a:t>
            </a:r>
          </a:p>
        </p:txBody>
      </p:sp>
      <p:sp>
        <p:nvSpPr>
          <p:cNvPr id="290" name="Connection between Quiet Sun Ellerman bombs and spicules?"/>
          <p:cNvSpPr txBox="1"/>
          <p:nvPr/>
        </p:nvSpPr>
        <p:spPr>
          <a:xfrm>
            <a:off x="3390467" y="332384"/>
            <a:ext cx="1716542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Connection between Quiet Sun Ellerman bombs and spicules?</a:t>
            </a:r>
          </a:p>
        </p:txBody>
      </p:sp>
      <p:sp>
        <p:nvSpPr>
          <p:cNvPr id="291" name="Some suggestive cases of QSEBs with spicule activity"/>
          <p:cNvSpPr txBox="1"/>
          <p:nvPr/>
        </p:nvSpPr>
        <p:spPr>
          <a:xfrm>
            <a:off x="628751" y="11119345"/>
            <a:ext cx="14948307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b="1" i="1"/>
              <a:t>Some</a:t>
            </a:r>
            <a:r>
              <a:t> suggestive cases of QSEBs with spicule activity</a:t>
            </a:r>
          </a:p>
        </p:txBody>
      </p:sp>
      <p:sp>
        <p:nvSpPr>
          <p:cNvPr id="292" name="….but: majority of spicules have no QSEB….and majority of QSEBs have no spicules"/>
          <p:cNvSpPr txBox="1"/>
          <p:nvPr/>
        </p:nvSpPr>
        <p:spPr>
          <a:xfrm>
            <a:off x="540664" y="12021667"/>
            <a:ext cx="23238867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….but: majority of spicules have no QSEB….and majority of QSEBs have no spicules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99" fill="hold"/>
                                        <p:tgtEl>
                                          <p:spTgt spid="2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  <p:seq concurrent="1" prevAc="none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video>
              <p:cMediaNode vol="10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87"/>
                </p:tgtEl>
              </p:cMediaNode>
            </p:video>
            <p:seq concurrent="1" prevAc="none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onclusions"/>
          <p:cNvSpPr txBox="1"/>
          <p:nvPr/>
        </p:nvSpPr>
        <p:spPr>
          <a:xfrm>
            <a:off x="10452658" y="662584"/>
            <a:ext cx="347868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Conclusions</a:t>
            </a:r>
          </a:p>
        </p:txBody>
      </p:sp>
      <p:sp>
        <p:nvSpPr>
          <p:cNvPr id="295" name="Ellerman bombs can be found in many different environments: Active Region, sunspot penumbra, and Quiet Sun…"/>
          <p:cNvSpPr txBox="1"/>
          <p:nvPr/>
        </p:nvSpPr>
        <p:spPr>
          <a:xfrm>
            <a:off x="1670151" y="2534742"/>
            <a:ext cx="18710116" cy="6360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</a:pPr>
            <a:r>
              <a:rPr dirty="0"/>
              <a:t>Ellerman bombs can be found in many different environments: Active Region, sunspot penumbra, and Quiet Sun</a:t>
            </a:r>
          </a:p>
          <a:p>
            <a:pPr marL="228600" indent="-228600">
              <a:buSzPct val="100000"/>
              <a:buChar char="•"/>
            </a:pPr>
            <a:r>
              <a:rPr dirty="0"/>
              <a:t>Ellerman bombs in Quiet Sun are ubiquitous: &gt;750,000 at any time</a:t>
            </a:r>
          </a:p>
          <a:p>
            <a:pPr marL="228600" indent="-228600">
              <a:buSzPct val="100000"/>
              <a:buChar char="•"/>
            </a:pPr>
            <a:r>
              <a:rPr dirty="0"/>
              <a:t>Impact on upper atmosphere is limited</a:t>
            </a:r>
          </a:p>
          <a:p>
            <a:pPr marL="736600" indent="-228600">
              <a:buSzPct val="100000"/>
              <a:buChar char="•"/>
            </a:pPr>
            <a:r>
              <a:rPr dirty="0"/>
              <a:t>Some have signatures in transition region diagnostics</a:t>
            </a:r>
          </a:p>
          <a:p>
            <a:pPr marL="736600" indent="-228600">
              <a:buSzPct val="100000"/>
              <a:buChar char="•"/>
            </a:pPr>
            <a:r>
              <a:rPr dirty="0"/>
              <a:t>Some seem to be associated with spicule activity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textbook_EB_hbeta_11Aug2020.mp4" descr="textbook_EB_hbeta_11Aug2020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76400"/>
            <a:ext cx="24384000" cy="1188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Ellerman bombs: magnetic reconnection in low solar atmosphere"/>
          <p:cNvSpPr txBox="1"/>
          <p:nvPr/>
        </p:nvSpPr>
        <p:spPr>
          <a:xfrm>
            <a:off x="3304794" y="357784"/>
            <a:ext cx="1777441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Ellerman bombs: magnetic reconnection in low solar atmosphere</a:t>
            </a:r>
          </a:p>
        </p:txBody>
      </p:sp>
      <p:sp>
        <p:nvSpPr>
          <p:cNvPr id="196" name="Rectangle"/>
          <p:cNvSpPr/>
          <p:nvPr/>
        </p:nvSpPr>
        <p:spPr>
          <a:xfrm>
            <a:off x="9372600" y="1727200"/>
            <a:ext cx="14924783" cy="11785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textbook_EB_hbeta_11Aug2020.mp4" descr="textbook_EB_hbeta_11Aug2020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76400"/>
            <a:ext cx="24384000" cy="1188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Ellerman bombs: magnetic reconnection in low solar atmosphere"/>
          <p:cNvSpPr txBox="1"/>
          <p:nvPr/>
        </p:nvSpPr>
        <p:spPr>
          <a:xfrm>
            <a:off x="3304794" y="357784"/>
            <a:ext cx="1777441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Ellerman bombs: magnetic reconnection in low solar atmosphere</a:t>
            </a:r>
          </a:p>
        </p:txBody>
      </p:sp>
      <p:sp>
        <p:nvSpPr>
          <p:cNvPr id="200" name="Rectangle"/>
          <p:cNvSpPr/>
          <p:nvPr/>
        </p:nvSpPr>
        <p:spPr>
          <a:xfrm>
            <a:off x="14425017" y="1727200"/>
            <a:ext cx="9872366" cy="11785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textbook_EB_hbeta_11Aug2020.mp4" descr="textbook_EB_hbeta_11Aug2020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76400"/>
            <a:ext cx="24384000" cy="118872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Ellerman bombs: magnetic reconnection in low solar atmosphere"/>
          <p:cNvSpPr txBox="1"/>
          <p:nvPr/>
        </p:nvSpPr>
        <p:spPr>
          <a:xfrm>
            <a:off x="3304794" y="357784"/>
            <a:ext cx="1777441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Ellerman bombs: magnetic reconnection in low solar atmosphere</a:t>
            </a:r>
          </a:p>
        </p:txBody>
      </p:sp>
      <p:sp>
        <p:nvSpPr>
          <p:cNvPr id="204" name="Rectangle"/>
          <p:cNvSpPr/>
          <p:nvPr/>
        </p:nvSpPr>
        <p:spPr>
          <a:xfrm>
            <a:off x="14425017" y="7495877"/>
            <a:ext cx="9872366" cy="60169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textbook_EB_hbeta_11Aug2020.mp4" descr="textbook_EB_hbeta_11Aug2020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76400"/>
            <a:ext cx="24384000" cy="118872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Ellerman bombs: magnetic reconnection in low solar atmosphere"/>
          <p:cNvSpPr txBox="1"/>
          <p:nvPr/>
        </p:nvSpPr>
        <p:spPr>
          <a:xfrm>
            <a:off x="3304794" y="357784"/>
            <a:ext cx="1777441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Ellerman bombs: magnetic reconnection in low solar atmosphere</a:t>
            </a:r>
          </a:p>
        </p:txBody>
      </p:sp>
      <p:sp>
        <p:nvSpPr>
          <p:cNvPr id="208" name="Rectangle"/>
          <p:cNvSpPr/>
          <p:nvPr/>
        </p:nvSpPr>
        <p:spPr>
          <a:xfrm>
            <a:off x="18997810" y="7495877"/>
            <a:ext cx="5299573" cy="60169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textbook_EB_hbeta_11Aug2020.mp4" descr="textbook_EB_hbeta_11Aug2020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76400"/>
            <a:ext cx="24384000" cy="118872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Ellerman bombs: magnetic reconnection in low solar atmosphere"/>
          <p:cNvSpPr txBox="1"/>
          <p:nvPr/>
        </p:nvSpPr>
        <p:spPr>
          <a:xfrm>
            <a:off x="3304794" y="357784"/>
            <a:ext cx="1777441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Ellerman bombs: magnetic reconnection in low solar atmosphere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H-alpha 6563 Å…"/>
          <p:cNvSpPr txBox="1"/>
          <p:nvPr/>
        </p:nvSpPr>
        <p:spPr>
          <a:xfrm>
            <a:off x="16883887" y="3748151"/>
            <a:ext cx="4989196" cy="4898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4500" b="1"/>
            </a:pPr>
            <a:r>
              <a:t>H-alpha 6563 Å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4500"/>
            </a:pPr>
            <a:r>
              <a:t>8.6” x 7.7”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4500"/>
            </a:pPr>
            <a:r>
              <a:t>4.5 Å or ±102 km/s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4500"/>
            </a:pPr>
            <a:r>
              <a:t>1.33 s cadence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4500"/>
            </a:pPr>
            <a:r>
              <a:t>10 min duration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4500"/>
            </a:pPr>
            <a:endParaRPr/>
          </a:p>
        </p:txBody>
      </p:sp>
      <p:sp>
        <p:nvSpPr>
          <p:cNvPr id="214" name="Rouppe van der Voort, van Noort &amp; de la Cruz Rodriguez 2023 A&amp;A 673, 11"/>
          <p:cNvSpPr txBox="1"/>
          <p:nvPr/>
        </p:nvSpPr>
        <p:spPr>
          <a:xfrm>
            <a:off x="12667972" y="13271528"/>
            <a:ext cx="11724287" cy="461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400"/>
            </a:lvl1pPr>
          </a:lstStyle>
          <a:p>
            <a:r>
              <a:t>Rouppe van der Voort, van Noort &amp; de la Cruz Rodriguez 2023 A&amp;A 673, 11</a:t>
            </a:r>
          </a:p>
        </p:txBody>
      </p:sp>
      <p:pic>
        <p:nvPicPr>
          <p:cNvPr id="215" name="rouppe_mihi_fig03_tevolution.mp4" descr="rouppe_mihi_fig03_tevolutio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14600"/>
            <a:ext cx="16256000" cy="868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Unique observations of Ellerman bombs with MiHI instrument"/>
          <p:cNvSpPr txBox="1"/>
          <p:nvPr/>
        </p:nvSpPr>
        <p:spPr>
          <a:xfrm>
            <a:off x="3784853" y="357784"/>
            <a:ext cx="1681429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Unique observations of Ellerman bombs with MiHI instrument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0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ouppe van der Voort, van Noort &amp; de la Cruz Rodriguez 2023 A&amp;A 673, 11"/>
          <p:cNvSpPr txBox="1"/>
          <p:nvPr/>
        </p:nvSpPr>
        <p:spPr>
          <a:xfrm>
            <a:off x="12667972" y="13271528"/>
            <a:ext cx="11724287" cy="461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400"/>
            </a:lvl1pPr>
          </a:lstStyle>
          <a:p>
            <a:r>
              <a:t>Rouppe van der Voort, van Noort &amp; de la Cruz Rodriguez 2023 A&amp;A 673, 11</a:t>
            </a:r>
          </a:p>
        </p:txBody>
      </p:sp>
      <p:pic>
        <p:nvPicPr>
          <p:cNvPr id="219" name="rouppe_mihi_fig06_L2.mp4" descr="rouppe_mihi_fig06_L2.mp4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125.84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990600"/>
            <a:ext cx="21643436" cy="1173480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Plasmoid-like blobs emerging from Ellerman bombs: FWHM sizes 0.1 - 0.4”"/>
          <p:cNvSpPr txBox="1"/>
          <p:nvPr/>
        </p:nvSpPr>
        <p:spPr>
          <a:xfrm>
            <a:off x="1867661" y="256184"/>
            <a:ext cx="2064867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</a:lvl1pPr>
          </a:lstStyle>
          <a:p>
            <a:r>
              <a:t>Plasmoid-like blobs emerging from Ellerman bombs: FWHM sizes 0.1 - 0.4”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4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624</Words>
  <Application>Microsoft Macintosh PowerPoint</Application>
  <PresentationFormat>Custom</PresentationFormat>
  <Paragraphs>72</Paragraphs>
  <Slides>22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Gill Sans</vt:lpstr>
      <vt:lpstr>Helvetica Neue</vt:lpstr>
      <vt:lpstr>Helvetica Neue Medium</vt:lpstr>
      <vt:lpstr>Helvetica Neue Thin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Luc Rouppe van der Voort</cp:lastModifiedBy>
  <cp:revision>6</cp:revision>
  <dcterms:modified xsi:type="dcterms:W3CDTF">2024-09-08T21:17:53Z</dcterms:modified>
</cp:coreProperties>
</file>