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6" r:id="rId1"/>
  </p:sldMasterIdLst>
  <p:notesMasterIdLst>
    <p:notesMasterId r:id="rId30"/>
  </p:notesMasterIdLst>
  <p:sldIdLst>
    <p:sldId id="341" r:id="rId2"/>
    <p:sldId id="258" r:id="rId3"/>
    <p:sldId id="317" r:id="rId4"/>
    <p:sldId id="342" r:id="rId5"/>
    <p:sldId id="318" r:id="rId6"/>
    <p:sldId id="320" r:id="rId7"/>
    <p:sldId id="321" r:id="rId8"/>
    <p:sldId id="319" r:id="rId9"/>
    <p:sldId id="337" r:id="rId10"/>
    <p:sldId id="339" r:id="rId11"/>
    <p:sldId id="322" r:id="rId12"/>
    <p:sldId id="334" r:id="rId13"/>
    <p:sldId id="336" r:id="rId14"/>
    <p:sldId id="329" r:id="rId15"/>
    <p:sldId id="335" r:id="rId16"/>
    <p:sldId id="332" r:id="rId17"/>
    <p:sldId id="327" r:id="rId18"/>
    <p:sldId id="328" r:id="rId19"/>
    <p:sldId id="333" r:id="rId20"/>
    <p:sldId id="331" r:id="rId21"/>
    <p:sldId id="330" r:id="rId22"/>
    <p:sldId id="323" r:id="rId23"/>
    <p:sldId id="324" r:id="rId24"/>
    <p:sldId id="325" r:id="rId25"/>
    <p:sldId id="326" r:id="rId26"/>
    <p:sldId id="340" r:id="rId27"/>
    <p:sldId id="315" r:id="rId28"/>
    <p:sldId id="316" r:id="rId29"/>
  </p:sldIdLst>
  <p:sldSz cx="10080625" cy="7559675"/>
  <p:notesSz cx="7772400" cy="10058400"/>
  <p:embeddedFontLst>
    <p:embeddedFont>
      <p:font typeface="Cambria Math" panose="02040503050406030204" pitchFamily="18" charset="0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12" d="100"/>
          <a:sy n="112" d="100"/>
        </p:scale>
        <p:origin x="6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2:41:47.477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487 1837 24575,'6'8'0,"1"-3"0,6 1 0,0 7 0,5 1 0,-3-1 0,3-1 0,-5-5 0,0 0 0,0-1 0,-6 0 0,5-5 0,1 5 0,7-6 0,5 0 0,15 0 0,-11 0 0,25 0 0,-31 0 0,29 0 0,14 0 0,-16 0 0,18 0 0,-42 0 0,-6 0 0,-2 0 0,1 0 0,-5 0 0,5 0 0,0 0 0,-5 0 0,5 0 0,-1 0 0,2 0 0,6 0 0,-6 0 0,4 0 0,10 0 0,-4 0 0,23 0 0,-10 0 0,14 0 0,0 0 0,-14 0 0,-3 5 0,-20-3 0,4 4 0,2-6 0,-5 0 0,10 5 0,-17-3 0,10 3 0,-4-5 0,6 0 0,0 0 0,0 0 0,0 0 0,-1 0 0,-5 0 0,5 0 0,-11-5 0,5 3 0,-6-4 0,11 6 0,-8-5 0,8 3 0,-11-4 0,0 6 0,0 0 0,0-5 0,0 3 0,-1-9 0,1 9 0,6-9 0,1 3 0,20 1 0,-17-4 0,29 1 0,-14-7 0,19-2 0,-14 3 0,-4 6 0,-13-2 0,-6 5 0,-1-6 0,-1 6 0,-3-5 0,3 11 0,-5-11 0,6 5 0,-5-6 0,11 6 0,-11-11 0,10 15 0,-9-14 0,9 16 0,-10-11 0,5 11 0,-6-11 0,0 5 0,0 0 0,0 1 0,-6 0 0,4 5 0,-9-11 0,9 11 0,-9-11 0,9 5 0,-10-6 0,11 0 0,-5 0 0,6-6 0,0 4 0,0-3 0,0 5 0,0 0 0,-1-6 0,1 4 0,0-9 0,0 4 0,-6-6 0,16-14 0,-19 16 0,13-14 0,-17 18 0,6-6 0,-5 0 0,11 0 0,-11 6 0,5-4 0,-1 9 0,-3-9 0,4 9 0,-6-9 0,0 9 0,0-9 0,0 9 0,0-9 0,0 4 0,0-6 0,0 0 0,0 0 0,0 0 0,0 0 0,-6-11 0,4-6 0,-9 2 0,9 7 0,-3-4 0,-1 14 0,-1-16 0,-6 14 0,5 0 0,-9 6 0,14-4 0,-14 9 0,15-9 0,-15 9 0,8-9 0,-4 9 0,-4-9 0,14 9 0,-14-3 0,10 5 0,-6-6 0,0-1 0,-6-1 0,10 3 0,-14 5 0,15 0 0,-11 0 0,0 0 0,-1 0 0,0-1 0,-5 1 0,5 0 0,-6 0 0,-14-2 0,-3-2 0,-14 7 0,-28-12 0,21 10 0,-33-4 0,37 8 0,5 8 0,15-6 0,20 5 0,-4-5 0,4 6 0,-6 0 0,0 0 0,0 0 0,0 0 0,0 0 0,-6 0 0,11 0 0,-10 0 0,11 0 0,-6 0 0,0 6 0,0-5 0,0 5 0,1 0 0,-1 1 0,0 0 0,0-1 0,-14-6 0,11 5 0,-17 3 0,24-1 0,-2 4 0,11-9 0,0 3 0,-6 1 0,5-4 0,-11 9 0,11-10 0,-25 14 0,16-8 0,-31 3 0,25 2 0,-25-11 0,31 11 0,-16-11 0,8 16 0,2-14 0,-3 14 0,8-15 0,9 9 0,-9-9 0,9 9 0,-4-9 0,6 9 0,0-10 0,-5 11 0,3-11 0,-4 11 0,6-11 0,-5 11 0,-3-11 0,1 11 0,-18-3 0,-11 13 0,-39 4 0,32-3 0,-11-2 0,47-9 0,-6 1 0,0 0 0,0-6 0,6 11 0,-4-16 0,9 16 0,2-11 0,2 6 0,3-6 0,-5 4 0,6-3 0,-5-1 0,11 4 0,-11-9 0,11 9 0,-16-4 0,8 12 0,-10-5 0,12 5 0,-5-6 0,5 0 0,-6 0 0,6-1 0,-5 1 0,5 0 0,0 0 0,-5 0 0,5 0 0,-6 0 0,6 0 0,-5 0 0,5 0 0,-6-1 0,6 1 0,-5 0 0,11 0 0,-11 0 0,5 0 0,-6 6 0,6-5 0,-5 4 0,5-10 0,0 3 0,1-4 0,0 6 0,5 0 0,-11 0 0,11 0 0,-5 0 0,6 0 0,-6 0 0,-1 5 0,0-3 0,1 3 0,6-5 0,0 0 0,0 0 0,-6 0 0,5 0 0,-5 0 0,6 5 0,-6-3 0,4 3 0,-3 1 0,5-5 0,0 5 0,0-6 0,0 0 0,0 5 0,0-3 0,0 3 0,0-5 0,0 0 0,0 6 0,0-5 0,0 5 0,0-7 0,5 1 0,-3 0 0,4 0 0,-6 0 0,5 0 0,14 25 0,-9-19 0,12 20 0,-15-27 0,1 1 0,3 0 0,-10 0 0,5 0 0,0 0 0,1 0 0,0 0 0,5 0 0,-5 5 0,6-9 0,0 8 0,-6-10 0,4 0 0,-9 5 0,9-5 0,-4 6 0,0 0 0,5-6 0,-5-1 0,0-1 0,5-3 0,-11 9 0,11-9 0,-5 9 0,6-9 0,0 3 0,0 1 0,-1 1 0,7 0 0,-10 5 0,8-11 0,-10 11 0,6-11 0,0 5 0,0-6 0,0 0 0,-1 0 0,1 0 0,0 0 0,0 0 0,6 0 0,-5 0 0,5 0 0,-6 0 0,-6 6 0,4-5 0,-4 5 0,6-6 0,0 0 0,-6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12:42:08.2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2472 105 24575,'-13'0'0,"-47"0"0,-13 0 0,17 0 0,-9 0-1684,0 0 0,-6 0 0,2 0 1684,-15 0 0,-2 0 0,-2 0 0,-6 0 0,7 0 0,4 0 0,3 0 0,13 0 0,-3 0 0,2 0 0,-27 0 0,6 0 0,21-1 0,1 2 461,-23 5 0,10 1-461,29-4 947,-11 11-947,38-9 0,9-3 0,-3 9 2632,4-9-2632,1 3 551,0 1-551,-5 1 0,-31 12 0,21-5 0,-25-1 0,39-1 0,-11-5 0,11 6 0,-5 0 0,6-1 0,0 7 0,0-5 0,0 11 0,0-11 0,0 5 0,5-6 0,-3-1 0,9 1 0,-9 0 0,9 0 0,-9 0 0,4 0 0,-1 0 0,-3 0 0,4 0 0,-1 0 0,-3 5 0,9-3 0,-9 3 0,9-5 0,-9 0 0,3 0 0,1 5 0,1 3 0,1-1 0,-3 4 0,1-10 0,1 5 0,1 0 0,3-5 0,-4 5 0,6-7 0,0 1 0,-5 6 0,3 1 0,-4 20 0,6-17 0,0 15 0,0-18 0,0 1 0,0 3 0,0-4 0,6 0 0,-5 4 0,5-4 0,0 6 0,1 0 0,0-6 0,7 18 0,-11-20 0,5 34 0,-2-34 0,-5 20 0,13-4 0,0-5 0,-3 11 0,6-20 0,-9 4 0,4-4 0,1 6 0,6 6 0,1-11 0,0 9 0,-1-15 0,-6 9 0,0-10 0,5 5 0,2 0 0,0 1 0,5 5 0,-5 1 0,19 5 0,-9-9 0,9 8 0,-13-16 0,14 16 0,-11-15 0,5 9 0,2-5 0,-13-5 0,14 5 0,-17-12 0,-1-1 0,13 2 0,-8-6 0,15 13 0,-13-14 0,42 5 0,-18 2 0,21-6 0,-31 7 0,-14-9 0,25 6 0,-19-5 0,19 5 0,-25-6 0,13 0 0,-9 0 0,23 0 0,19 0 0,-9 0 0,-7-1 0,2 2-843,34 12 843,-33-11 0,2-1 0,0 6 0,-1 0 0,-1-6 0,2-2-1768,12 1 1,3 0 1767,16 0 0,0 0-441,-18 0 0,-2 0 441,4 0 0,-7 0 0,-1 0 0,-25 5 654,-3-3-654,-20 4 3484,4-6-3484,-9 0 1122,9 0-1122,10 0 0,9 0 0,14 0 0,-14 0 0,39 0 0,-4 0 0,14 0 0,-26 0 0,-14 0 0,-3 0 0,-3 0 0,-1 0 0,-21 0 0,-9 0 0,9 0 0,-10 0 0,11 0 0,-5 0 0,19 0 0,-9 0 0,51 0 0,-30 0 0,4 0 0,3 0 0,6 0 0,-10 0 0,5 0-306,3 0 0,-3 0 306,26 0 0,-3 0 0,0 0 0,2 0-1121,-12 0 1,2 0 1120,-12-1 0,-3 2 0,33 7 0,-7-6 0,-42 7 0,10-9 0,-23 0 543,9 0-543,-19 0 2310,-1 0-2310,-6 0 0,0 0 0,5 0 0,3 0 0,4 0 0,1 0 0,67 0 0,-36 0 0,-2 0 0,0 0 0,2 0 0,-1 0 0,2 0 0,13 0 0,-15 0 0,1 0 0,28 0 0,-21 0-397,-8 1 1,2-2 396,34-13 0,0 11-95,-35-4 1,-4 0 94,-3 7 0,29 0 0,-50 0 0,24 0 0,19 0 0,-8-8 0,-9 7 0,3 0 0,34-8 0,0 9-907,-10 0 0,6 0 907,-8 0 0,3 0 0,-11 0 0,3 0 0,-2 0 0,21 0 0,-4 0 0,-12 0 0,-8 0 172,3 0-172,7 0 0,-56 0 0,15 0 0,-13 0 0,11-5 2624,-8 3-2624,3-4 0,-8 6 0,-4-5 0,6 3 0,0-9 0,-1 9 0,1-10 0,14 11 0,3-13 0,0 12 0,11-15 0,-25 15 0,5-7 0,-16 9 0,-5 0 0,0-6 0,12-1 0,-10-6 0,10 6 0,-12-5 0,-1 11 0,-4-11 0,9 5 0,-14-6 0,14 0 0,-10 0 0,0 0 0,5 0 0,-11 0 0,5 0 0,-6 0 0,6 0 0,-5-6 0,5-1 0,-6-6 0,0 0 0,-6 0 0,5 6 0,-5-5 0,-3-9 0,1 11 0,-2-16 0,-4 5 0,12 5 0,-12-11 0,6 20 0,-5-16 0,-2-1 0,1-4 0,-2 1 0,3 15 0,0-1 0,0 0 0,0 0 0,-3-14 0,-3 11 0,2-5 0,-5-5 0,9 16 0,-3-17 0,-3 14 0,-6-14 0,-8-1 0,6-1 0,2 4 0,12 24 0,6-3 0,-5 4 0,-1-2 0,-1-9 0,-5 9 0,0-9 0,5 9 0,-11-9 0,5 4 0,0-1 0,-5-3 0,11 15 0,-11-20 0,11 25 0,-5-19 0,6 16 0,-6-12 0,5 4 0,-11-3 0,11 5 0,-10 0 0,3 0 0,-18-3 0,9 2 0,-10-7 0,15 6 0,-15-15 0,10 15 0,-23-21 0,23 21 0,-23-12 0,10 10 0,5 1 0,-14 6 0,3-10 0,-11 8 0,-9-5 0,26 9 0,3 2 0,15 5 0,-15-14 0,10 13 0,-23-6 0,23 8 0,-23-9 0,23 7 0,-23-6 0,10 8 0,-11 0 0,-3 0 0,-13 0-497,1 1 1,-1-2 496,-23-13 0,1 11-66,7-10 66,28 13 0,0 0 0,14 0 0,3 0 0,0 0 989,-3 0-989,-14 0 70,14 0-70,-23 0 0,20 0 0,-22 0 0,11 0 0,0 0 0,0 0 0,-29 0-992,-6 0 992,31 0 0,1 0 0,-18 0-152,21 0 1,4 0 151,3 0 0,-36 0 0,49 0 0,-15 0 0,28 0 0,-30 0 0,25 0 0,-36 0 976,19 8-976,-9-6 319,2 7-319,9-9 0,1 0 0,3 0 0,1 0 0,9 0 0,-23 0 0,9 0 0,1 0 0,3 0 0,1 0 0,15 0 0,-14 0 0,23 0 0,-9 0 0,4 0 0,-1 0 0,3 0 0,-1 0 0,-15 0 0,4 0 0,-23 0 0,10 0 0,-14 0 0,-1 0 0,15 0 0,3 0 0,20 0 0,2 0 0,-1 0 0,4 0 0,-9 0 0,4 0 0,-6 0 0,5 0 0,3 0 0,5 0 0,0 0 0,-6 0 0,-1 0 0,-48 0 0,31 0 0,-14-1 0,-8 2-790,7 6 0,-3 2 790,-21-7 0,-3 0 0,0 6 0,2 0 0,1-7 0,3-2-180,12 1 1,4 0 179,-21 0 0,19 0 0,40 0 0,12 6 0,-5-5 1549,5 5-1549,-6-6 390,0 0-390,0 0 0,6 6 0,-5-5 0,5 11 0,-12-11 0,-1 11 0,-20-2 0,11-3 0,-25 10 0,11-6 0,0 5 0,3 0 0,20-9 0,7-1 0,7-6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09:27:57.3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2987 3867 24575,'26'7'0,"-6"-1"0,18 3 0,-1 1 0,20 1 0,-14 3 0,-9-13 0,4 5 0,0-6 0,19 0 0,0 0 0,-2 0 0,3 0 0,13 0 0,-14 0 0,-1 0 0,1 0 0,-19 0 0,14 0 0,-29 0 0,31-8 0,-11 5 0,14-14 0,0 15 0,0-15 0,-14 15 0,-4-6 0,-13 8 0,0 0 0,0 0 0,-6 0 0,18 0 0,-9-6 0,26 4 0,-6-12 0,36 12 0,-36-9 0,0 0 0,45 8 0,-32-10 0,-5-1 0,-13 5 0,36-14 0,-56 9 0,29-5 0,-9 3 0,-1 5 0,10-5 0,-24 8 0,25-11 0,-25 11 0,25 0 0,-11-1 0,14-1 0,0-9 0,-1 8 0,1-6 0,0 15 0,26-15 0,-20 6 0,19 1 0,3 1 0,-21 1 0,21-3 0,-42 0 0,11-6 0,-25 15 0,11-12 0,-9 7 0,-4-6 0,-1 0 0,-1 6 0,-5-5 0,0 11 0,4-11 0,-4 5 0,6-6 0,0 0 0,-6 5 0,4-3 0,-4 4 0,0-12 0,5 10 0,-5-8 0,0 10 0,-2-6 0,1 0 0,1 0 0,12 0 0,-5 0 0,4-6 0,-5 4 0,-6-3 0,19-7 0,-22 10 0,22-10 0,-25 12 0,4 0 0,1-5 0,-5 3 0,5-4 0,0 1 0,-2-16 0,8 4 0,-14-9 0,6 13 0,-4-12 0,1 9 0,5-8 0,-6 17 0,0 1 0,-6 6 0,5-6 0,-5 5 0,0-5 0,4 0 0,-9 5 0,9-5 0,-4 6 0,1 0 0,3 0 0,-10 0 0,17-12 0,-15 10 0,14-16 0,-16 11 0,11 0 0,-11-5 0,11 5 0,-11-6 0,5 0 0,-1 0 0,-3 1 0,9-1 0,-9 5 0,3-3 0,-5 4 0,0 0 0,6-5 0,-4 11 0,3-11 0,-5 11 0,0-5 0,0 6 0,0 0 0,0 0 0,0 0 0,0 0 0,0 0 0,6 0 0,-4 0 0,3-6 0,-5 4 0,0-3 0,0-1 0,0 4 0,0-9 0,0 4 0,0 0 0,0-5 0,0 5 0,0-6 0,0-14 0,-5 17 0,3-10 0,-4 14 0,0-1 0,5 0 0,-11-5 0,11 11 0,-11-5 0,11 6 0,-5-6 0,6 5 0,-6-5 0,5 6 0,-11-6 0,5 5 0,0-5 0,-5 12 0,11-5 0,-11 5 0,11-6 0,-11 0 0,5 0 0,0 0 0,-5 0 0,5 0 0,-6 0 0,0 0 0,0-6 0,0 5 0,0-11 0,0 11 0,0-5 0,0 6 0,0 0 0,0 0 0,0 0 0,6 0 0,-5 0 0,5-6 0,-6 10 0,5-8 0,-3 4 0,-2-1 0,-2-5 0,-3 6 0,5 0 0,0-6 0,0 5 0,0-5 0,0 12 0,5-5 0,-3 5 0,4 0 0,-1-5 0,-3 5 0,4-6 0,-1 0 0,-3 0 0,3 0 0,1 0 0,-10 0 0,14 0 0,-14-6 0,10-1 0,-7-1 0,1 3 0,0 5 0,0 0 0,6 0 0,-10-6 0,8 4 0,-10-9 0,1 9 0,3-3 0,-9 5 0,9 0 0,-4 0 0,6 5 0,-5-3 0,-3-2 0,-4-2 0,-1-3 0,0 5 0,0 0 0,6-1 0,-5 1 0,11 6 0,-5-4 0,12 3 0,-5 1 0,5 1 0,-12 1 0,10-3 0,-8 1 0,4-4 0,-7 3 0,-20-7 0,-1-5 0,-15 9 0,15-7 0,7 17 0,9-5 0,11 6 0,-5 0 0,-13-8 0,-6 6 0,-16-6 0,-18-3 0,0 0-1900,5 3 0,0 0 1,-5-1 1899,-3-1 0,-6-2 0,0 0 0,7 2 0,-24-1 0,5-2-446,24-4 1,1-3 0,7 6 445,-39 5 0,24-14 0,3 0 0,1 20 0,5-10 0,47 7 0,0 4 0,-47-3 5184,23 5-5184,-42-9 1851,43 7-1851,3-7 0,14 4 0,6 3 0,1-4 0,-13 6 0,-34 0 0,9 0 0,-6 0-1053,-13 0 1,-4 0 1052,-12 0 0,-1 0 0,13 0 0,5 0 0,12 1 0,5-2 0,-27-7 0,41 6 0,5-1 0,-29 4 0,16 2 0,-3 0-534,-8 4 0,-2 0 534,-11-6 0,3 1 0,-19 11 0,34-5 0,3-2 0,-9-3 1982,-2 10-1982,33-13 0,20 6 0,-6-5 0,-43 18 0,-4-8 0,-3 0-881,-23 13 881,8-6 0,1-3 0,4-6 0,-13 13 0,21-20 1137,37 12-1137,15-13 0,-42 32 0,30-21 0,-19 14 0,-10 3-333,6-6 0,2-1 333,-34 19 0,29-14 0,4-3 0,10-6 903,-43 28-903,36-19 0,-32 11 0,59-19 0,-10-4 0,14-2 0,5 0 698,-11 0-698,5 0 0,-6 0 0,0 0 0,0 5 0,1-3 0,4 3 0,3-5 0,5-5 0,0 3 0,0-4 0,0 12 0,0-5 0,-1 10 0,-4-9 0,3 9 0,-3-9 0,5 9 0,-6-4 0,10 0 0,-8-1 0,4-6 0,-2 5 0,-3-4 0,5 11 0,0-11 0,0 11 0,0-5 0,-1 0 0,-1 18 0,1-15 0,-2 17 0,-2-14 0,9-6 0,-8 4 0,9-4 0,1 0 0,-4-7 0,9 4 0,-4-8 0,1 10 0,3-6 0,-9 5 0,9-3 0,-10 9 0,11 2 0,-11-5 0,11 4 0,-5-7 0,6-3 0,-6 9 0,5-4 0,-11 6 0,11 0 0,-11-1 0,11 1 0,-5 14 0,6-11 0,0 11 0,0-15 0,0 15 0,0 15 0,6-9 0,-5 19 0,5-22 0,-6 14 0,0-14 0,0-4 0,0 1 0,0 3 0,0 0 0,0-3 0,0-14 0,0-1 0,0 1 0,0 0 0,0-6 0,0 4 0,0-4 0,0 6 0,0 0 0,6 0 0,1 0 0,0-6 0,5 4 0,-5-4 0,6 6 0,0 0 0,5 0 0,-9-6 0,14 4 0,-9-4 0,6 6 0,13 19 0,-11-20 0,7 13 0,-11-25 0,-5 0 0,6 0 0,-5 0 0,10 6 0,-9-11 0,9 15 0,-10-14 0,11 9 0,-5-5 0,0 0 0,4 0 0,-9-6 0,34 13 0,-22-11 0,38 24 0,-36-23 0,24 15 0,-10-14 0,1 5 0,9 2 0,-29-10 0,14 6 0,-18-7 0,6 6 0,-1-6 0,1 5 0,14-11 0,-17 11 0,27 1 0,-27-5 0,14 9 0,-11-9 0,0 5 0,13 2 0,-9-1 0,9-4 0,-19 1 0,5-10 0,-5 11 0,6-5 0,-6 0 0,4 5 0,-10-11 0,11 5 0,20 2 0,-19 0 0,24 2 0,-30-4 0,6 0 0,0 1 0,0 0 0,-1-1 0,1-6 0,-6 0 0,5 0 0,-5 5 0,0-3 0,-2 3 0,-5 1 0,6-4 0,1 9 0,6-4 0,39 9 0,-30-3 0,30 3 0,-25-9 0,-11 5 0,11-5 0,-14 0 0,-6 4 0,4-3 0,-10-1 0,11 4 0,-11-4 0,5 1 0,-6-3 0,-1 1 0,7-5 0,-5 5 0,25-6 0,-22 6 0,22-5 0,-19 5 0,5 0 0,-4-5 0,3 5 0,-10-6 0,11 0 0,-5 0 0,5 0 0,15 0 0,-11 0 0,11 0 0,-20 0 0,-1 0 0,-6 0 0,-1 0 0,-4 6 0,3-5 0,2 5 0,7-6 0,6 0 0,-6 0 0,4 0 0,-9 6 0,-3-5 0,-6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9:03:06.0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536 0 24575,'-33'33'0,"2"-1"0,-9-1 0,10-4 0,-38 33 0,35-27 0,-9 8 0,1 1 0,8-9 0,-27 35 0,38-44 0,-2 14 0,11-18 0,0 0 0,6 4 0,-5-3 0,5-1 0,0-2 0,1 1 0,6 1 0,0 6 0,-6 0 0,5-1 0,-5 15 0,6-17 0,0 29 0,0-28 0,0 16 0,0-1 0,0 4 0,0 14 0,0 0 0,0 0 0,0-14 0,0-3 0,0 0 0,8 3 0,-6 0 0,7-4 0,-1 1 0,3 3 0,-1 14 0,7 0 0,-9-14 0,2 10 0,4-9 0,-3 12 0,7 1 0,1 0 0,-2-14 0,1 11 0,-2-11 0,1-6 0,1 15 0,-2-14 0,12 19 0,-10-14 0,17 10 0,-16-10 0,16 14 0,-11-14 0,13 11 0,-4-11 0,-4 14 0,30 15 0,-35-26 0,35 23 0,-38-40 0,10 11 0,-10-15 0,32 30 0,-26-22 0,22 21 0,-11-23 0,-15-3 0,17 3 0,14 23 0,-21-21 0,36 27 0,-40-33 0,24 10 0,-23-10 0,38 33 0,-21-22 0,11 12 0,-25-26 0,-8-5 0,-11-5 0,11 5 0,-5 0 0,0-5 0,-2 4 0,-5-5 0,6 6 0,-5-5 0,11 5 0,-5 0 0,19-2 0,4 13 0,42 9-878,-40-14 0,3 1 878,24 7 0,4 0 0,-12-2 0,0-1 0,9 4 0,3-1 0,-1 0 0,-2 0 0,-10-3 0,2 1 0,25 6 0,-3-2 0,-37-9 0,-1 0-519,22 7 0,0-2 519,21 6 0,-20 3 0,5-1 0,-13-26 0,-1-1 0,-1 23 0,-3-4 0,26-26 0,-28 20 0,-20-23 0,15 15 1658,-28-9-1658,29 10 1136,-24-10-1136,11 6 0,-14-13 0,-6 11 0,4-11 0,-10 11 0,11-11 0,-5 11 0,6-5 0,-6 6 0,4-6 0,-4 4 0,6-9 0,14 12 0,3-3 0,14 8 0,0-9 0,-14 4 0,10-4 0,-10-2 0,14 9 0,0-7 0,-14 7 0,11-8 0,-25-3 0,24 3 0,19 6 0,-8-3 0,5-5 0,3-1-575,-22 1 1,0 0 574,23 1 0,2 0 0,-13-1 0,-3 3 0,33 20-339,-21-26 339,11 27 0,-29-21 0,1-1 0,31 9 0,11-2 0,-76-16 0,-1 0 0,-6 0 1128,19 8-1128,6 3 360,-1 5-360,15 2 0,14 4 0,-2-2 0,7 1 0,-18-3 0,-23-4 0,9-4 0,-19 1 0,-1-9 0,-6 3 0,-6 1 0,4-10 0,2 14 0,21-6 0,9 12 0,14 12 0,0-16 0,0 22 0,0-30 0,-14 19 0,-3-16 0,-20 6 0,4-6 0,10 7 0,37 15 0,22-1-906,-1 11 906,-36-25 0,1 1 0,35 23 0,1-9 0,-22 5 0,-37-24 0,-16-4 0,1 0 0,-5-5 0,5 10 906,-6-9-906,6 4 0,-5-6 0,10 0 0,-9 5 0,3-3 0,-5 4 0,0-6 0,6 5 0,-5-3 0,10 3 0,-9-5 0,9 0 0,-10 0 0,11 0 0,-11 0 0,10 6 0,-9-4 0,9 3 0,-10-5 0,5 0 0,-6 0 0,6 0 0,-5 0 0,5 0 0,-7-5 0,7 3 0,-5-4 0,11 1 0,-11 3 0,10-4 0,-9 6 0,9-5 0,-4-3 0,6 1 0,0-5 0,0 5 0,-1-6 0,-5 6 0,-1 1 0,-6-5 0,6 2 0,-5-10 0,10 6 0,-9 6 0,3-5 0,-5 5 0,6-6 0,-5-6 0,11 5 0,-5-11 0,0 11 0,-2-10 0,1 9 0,-10-4 0,8 6 0,-10 0 0,0 0 0,4-6 0,-9 5 0,9-10 0,-9 9 0,4-4 0,-1 6 0,-3 0 0,3 0 0,-5 0 0,0-6 0,0-1 0,0 0 0,0-4 0,0 3 0,0 1 0,0-4 0,0 9 0,0-9 0,0 9 0,0-3 0,0 5 0,0 0 0,0-6 0,0 4 0,0-3 0,0 5 0,-5-6 0,3 4 0,-4-3 0,1-1 0,-3 4 0,1-9 0,-4 9 0,3-3 0,-5-1 0,6 4 0,-4-9 0,3 4 0,-5 0 0,0-5 0,0 5 0,0 0 0,0-5 0,6 11 0,-5-11 0,5 11 0,-6-11 0,0 5 0,0 0 0,0-4 0,-6 3 0,5-5 0,-5 0 0,0 1 0,5 4 0,-11-3 0,11 4 0,-11-6 0,11 0 0,-10 6 0,9-5 0,-9 5 0,3-6 0,-18 3 0,15 4 0,-14-3 0,4 5 0,4-8 0,-10 2 0,15 3 0,-15-10 0,10 8 0,-9-9 0,-1 0 0,11 4 0,-11-5 0,1 0 0,-2 1 0,-12-2-656,-5-25 1,-5 0 655,-29 19 0,48-4 0,1 1 0,-43 7 0,43 8 0,-10-8 0,23 13 0,-23-14 0,9 3 0,-41-15 132,33 12 1,0-1-133,-30-13 0,35 15 0,1 1 0,-26-9 0,-20 6 0,45 14 0,2-1 0,-41-10 0,29-4 0,14 11 0,-11-9 0,11 9 0,-14-2 0,-28-17 0,35 25-353,-4 1 1,-2-2 352,-23-14 0,-13 8 0,7-10 0,27 11 1008,1 6-1008,14-4 0,-10 6 0,9-5 0,-13-6 0,0 0 743,20 5-743,-2 10 0,19 2 0,0 0 0,1 5 0,6-3 0,-5 4 0,-3-12 0,-18 2 0,9-8 0,-10 7 0,15 0 0,-1 5 0,-14-12 0,-3-1 0,-14-13 0,0 10 0,0-7 0,13 17 0,-9-7 0,9 1 0,-13 3 0,0-14 0,-28-3 0,21 7 0,-7-3 0,17 17 0,11 1 0,0 1 0,3 0 0,14 3 0,6 0 0,-5 0 0,5 0 0,0 0 0,-18-11 0,20 8 0,-21-8 0,19 11 0,-20-3 0,17 3 0,-29-6 0,28 5 0,-16-1 0,14-4 0,0 10 0,6-8 0,-18 7 0,14-4 0,-29-13 0,-19 4 0,22-3 0,-16 3 0,-7-2-834,17 2 0,-1 0 834,-20-4 0,-2-1 0,1-4 0,7 2-94,-8 4 94,-2-11 0,57 23 0,-14-2 0,23 3 0,2 0 1659,2 6-1659,-2-10 103,-8 3-103,-18-18 0,-4 8 0,-15-12 0,1 6 0,-28-18 0,41 19-605,-8 2 0,-5-1 605,6 5 0,1 1 0,0-4 0,1 0 0,-4 0 0,6 3 0,7 4 0,20-5 0,-5 22 0,17-16 0,-10 17 1210,17-11-1210,-11 11 0,5-11 0,-12 5 0,-15-17 0,5 8 0,-25-11 0,11 2 0,0 7 0,-11-17 0,25 19 0,-11-8 0,20 16 0,7-3 0,2 9 0,-2-15 0,-8 8 0,-5-9 0,1 5 0,-1 0 0,0 0 0,0 0 0,6 0 0,-5 5 0,11-3 0,-5 9 0,0-9 0,5 9 0,-5-9 0,0 9 0,5-4 0,-5 1 0,6 3 0,0-9 0,0 9 0,0-4 0,0 1 0,0 3 0,0-4 0,0 1 0,0 3 0,0-4 0,0 6 0,-6 0 0,5 0 0,-5-5 0,6 3 0,0-4 0,0 6 0,0 0 0,0 0 0,5 0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22d9e321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322d9e3212_0_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Online Template: https://goo.gl/1Ke3DH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396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406d3d2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406d3d28a_0_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92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74946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a886a4042a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a886a4042a_0_36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455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9e3a869d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9e3a869d4_1_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70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7926" r="7926"/>
          <a:stretch/>
        </p:blipFill>
        <p:spPr>
          <a:xfrm>
            <a:off x="-41710" y="769800"/>
            <a:ext cx="10162558" cy="679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1675" y="1829950"/>
            <a:ext cx="10080600" cy="1098000"/>
          </a:xfrm>
          <a:prstGeom prst="rect">
            <a:avLst/>
          </a:prstGeom>
          <a:noFill/>
          <a:ln>
            <a:noFill/>
          </a:ln>
          <a:effectLst>
            <a:outerShdw blurRad="71438" dist="28575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10080600" cy="76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" y="168"/>
            <a:ext cx="1559750" cy="1081175"/>
          </a:xfrm>
          <a:prstGeom prst="rect">
            <a:avLst/>
          </a:prstGeom>
          <a:noFill/>
          <a:ln>
            <a:noFill/>
          </a:ln>
          <a:effectLst>
            <a:outerShdw blurRad="171450" dist="9525" dir="2700000" algn="bl" rotWithShape="0">
              <a:srgbClr val="000000">
                <a:alpha val="23000"/>
              </a:srgbClr>
            </a:outerShdw>
          </a:effectLst>
        </p:spPr>
      </p:pic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4275" y="4467950"/>
            <a:ext cx="10080600" cy="769800"/>
          </a:xfrm>
          <a:prstGeom prst="rect">
            <a:avLst/>
          </a:prstGeom>
          <a:noFill/>
          <a:ln>
            <a:noFill/>
          </a:ln>
          <a:effectLst>
            <a:outerShdw blurRad="71438" dist="28575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 b="1" i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>
            <a:lvl1pPr lvl="0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3598" y="495701"/>
            <a:ext cx="1955325" cy="6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3" y="63375"/>
            <a:ext cx="10080600" cy="686400"/>
          </a:xfrm>
          <a:prstGeom prst="rect">
            <a:avLst/>
          </a:prstGeom>
          <a:noFill/>
          <a:ln>
            <a:noFill/>
          </a:ln>
          <a:effectLst>
            <a:outerShdw blurRad="42863" dist="28575" dir="27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31750" y="1441150"/>
            <a:ext cx="9210300" cy="55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653325" y="104325"/>
            <a:ext cx="8298000" cy="686400"/>
          </a:xfrm>
          <a:prstGeom prst="rect">
            <a:avLst/>
          </a:prstGeom>
          <a:noFill/>
          <a:ln>
            <a:noFill/>
          </a:ln>
          <a:effectLst>
            <a:outerShdw blurRad="71438" dist="9525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31750" y="1441150"/>
            <a:ext cx="4503600" cy="55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265575" y="1441150"/>
            <a:ext cx="4503600" cy="55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653325" y="104325"/>
            <a:ext cx="8298000" cy="68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338475" y="1154000"/>
            <a:ext cx="9259500" cy="58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1653325" y="104325"/>
            <a:ext cx="8298000" cy="68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653325" y="104325"/>
            <a:ext cx="8298000" cy="68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431750" y="1441150"/>
            <a:ext cx="4503600" cy="27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431750" y="4368175"/>
            <a:ext cx="4503600" cy="2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5358700" y="1441150"/>
            <a:ext cx="4503600" cy="55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1653325" y="104325"/>
            <a:ext cx="8298000" cy="68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431750" y="4338425"/>
            <a:ext cx="4503600" cy="26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5358700" y="4338425"/>
            <a:ext cx="4503600" cy="26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3"/>
          </p:nvPr>
        </p:nvSpPr>
        <p:spPr>
          <a:xfrm>
            <a:off x="431750" y="1441150"/>
            <a:ext cx="4503600" cy="27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4"/>
          </p:nvPr>
        </p:nvSpPr>
        <p:spPr>
          <a:xfrm>
            <a:off x="5358700" y="1441150"/>
            <a:ext cx="4503600" cy="27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  <a:defRPr sz="2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50" y="0"/>
            <a:ext cx="10080600" cy="7937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t" anchorCtr="0">
            <a:noAutofit/>
          </a:bodyPr>
          <a:lstStyle>
            <a:lvl1pPr lvl="0" algn="ctr">
              <a:buNone/>
              <a:defRPr sz="1400">
                <a:solidFill>
                  <a:schemeClr val="tx1"/>
                </a:solidFill>
              </a:defRPr>
            </a:lvl1pPr>
            <a:lvl2pPr lvl="1" algn="ctr">
              <a:buNone/>
              <a:defRPr sz="1400">
                <a:solidFill>
                  <a:schemeClr val="tx1"/>
                </a:solidFill>
              </a:defRPr>
            </a:lvl2pPr>
            <a:lvl3pPr lvl="2" algn="ctr">
              <a:buNone/>
              <a:defRPr sz="1400">
                <a:solidFill>
                  <a:schemeClr val="tx1"/>
                </a:solidFill>
              </a:defRPr>
            </a:lvl3pPr>
            <a:lvl4pPr lvl="3" algn="ctr">
              <a:buNone/>
              <a:defRPr sz="1400">
                <a:solidFill>
                  <a:schemeClr val="tx1"/>
                </a:solidFill>
              </a:defRPr>
            </a:lvl4pPr>
            <a:lvl5pPr lvl="4" algn="ctr">
              <a:buNone/>
              <a:defRPr sz="1400">
                <a:solidFill>
                  <a:schemeClr val="tx1"/>
                </a:solidFill>
              </a:defRPr>
            </a:lvl5pPr>
            <a:lvl6pPr lvl="5" algn="ctr">
              <a:buNone/>
              <a:defRPr sz="1400">
                <a:solidFill>
                  <a:schemeClr val="tx1"/>
                </a:solidFill>
              </a:defRPr>
            </a:lvl6pPr>
            <a:lvl7pPr lvl="6" algn="ctr">
              <a:buNone/>
              <a:defRPr sz="1400">
                <a:solidFill>
                  <a:schemeClr val="tx1"/>
                </a:solidFill>
              </a:defRPr>
            </a:lvl7pPr>
            <a:lvl8pPr lvl="7" algn="ctr">
              <a:buNone/>
              <a:defRPr sz="1400">
                <a:solidFill>
                  <a:schemeClr val="tx1"/>
                </a:solidFill>
              </a:defRPr>
            </a:lvl8pPr>
            <a:lvl9pPr lvl="8" algn="ctr">
              <a:buNone/>
              <a:defRPr sz="1400">
                <a:solidFill>
                  <a:schemeClr val="tx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94124" y="6936077"/>
            <a:ext cx="1623174" cy="5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0"/>
            <a:ext cx="1559750" cy="1081175"/>
          </a:xfrm>
          <a:prstGeom prst="rect">
            <a:avLst/>
          </a:prstGeom>
          <a:noFill/>
          <a:ln>
            <a:noFill/>
          </a:ln>
          <a:effectLst>
            <a:outerShdw blurRad="57150" dist="19050" dir="2700000" algn="bl" rotWithShape="0">
              <a:srgbClr val="000000">
                <a:alpha val="88000"/>
              </a:srgbClr>
            </a:outerShdw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47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11" Type="http://schemas.openxmlformats.org/officeDocument/2006/relationships/customXml" Target="../ink/ink3.xml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customXml" Target="../ink/ink4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customXml" Target="../ink/ink1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emf"/><Relationship Id="rId9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5" Type="http://schemas.openxmlformats.org/officeDocument/2006/relationships/image" Target="../media/image24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subTitle" idx="1"/>
          </p:nvPr>
        </p:nvSpPr>
        <p:spPr>
          <a:xfrm>
            <a:off x="13" y="6868316"/>
            <a:ext cx="100806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BeyondPlanck online release conference, November 18-20, 2020</a:t>
            </a:r>
            <a:endParaRPr sz="2000"/>
          </a:p>
        </p:txBody>
      </p:sp>
      <p:pic>
        <p:nvPicPr>
          <p:cNvPr id="56" name="Google Shape;5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5998" y="3074425"/>
            <a:ext cx="1902558" cy="201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5886" y="4158200"/>
            <a:ext cx="2302426" cy="230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298" y="4420150"/>
            <a:ext cx="3101276" cy="24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/>
          <p:nvPr/>
        </p:nvSpPr>
        <p:spPr>
          <a:xfrm>
            <a:off x="33100" y="7206125"/>
            <a:ext cx="109611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</a:rPr>
              <a:t>This project has received funding from the European Union’s Horizon 2020 research and innovation programme under grant agreement No 776282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3" name="Google Shape;53;p10">
            <a:extLst>
              <a:ext uri="{FF2B5EF4-FFF2-40B4-BE49-F238E27FC236}">
                <a16:creationId xmlns:a16="http://schemas.microsoft.com/office/drawing/2014/main" id="{9EB8F304-BF77-6F46-A01A-18D6E1AD3E46}"/>
              </a:ext>
            </a:extLst>
          </p:cNvPr>
          <p:cNvSpPr txBox="1">
            <a:spLocks/>
          </p:cNvSpPr>
          <p:nvPr/>
        </p:nvSpPr>
        <p:spPr>
          <a:xfrm>
            <a:off x="13" y="3122688"/>
            <a:ext cx="10080600" cy="1734000"/>
          </a:xfrm>
          <a:prstGeom prst="rect">
            <a:avLst/>
          </a:prstGeom>
          <a:noFill/>
          <a:ln>
            <a:noFill/>
          </a:ln>
          <a:effectLst>
            <a:outerShdw blurRad="71438" dist="28575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1" i="1" u="none" strike="noStrike" cap="non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Håvard Tveit Ihle</a:t>
            </a:r>
          </a:p>
          <a:p>
            <a:pPr algn="l"/>
            <a:endParaRPr lang="en-US"/>
          </a:p>
          <a:p>
            <a:endParaRPr lang="en-US"/>
          </a:p>
          <a:p>
            <a:endParaRPr lang="en-US" sz="2000" dirty="0"/>
          </a:p>
        </p:txBody>
      </p:sp>
      <p:sp>
        <p:nvSpPr>
          <p:cNvPr id="14" name="Google Shape;54;p10">
            <a:extLst>
              <a:ext uri="{FF2B5EF4-FFF2-40B4-BE49-F238E27FC236}">
                <a16:creationId xmlns:a16="http://schemas.microsoft.com/office/drawing/2014/main" id="{45D36BAD-FB66-A64B-B28F-E150B64541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775" y="1355250"/>
            <a:ext cx="10080600" cy="15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Noise characterization and modelling</a:t>
            </a: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4058277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ADFF9-C079-744C-A226-112FD81A9F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80F8B4-544E-E541-B65C-D088A0154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87" y="1611630"/>
            <a:ext cx="6762183" cy="5542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A5F7DE-5D49-6C4E-8B32-395914EBCC05}"/>
              </a:ext>
            </a:extLst>
          </p:cNvPr>
          <p:cNvSpPr txBox="1"/>
          <p:nvPr/>
        </p:nvSpPr>
        <p:spPr>
          <a:xfrm>
            <a:off x="2126532" y="882264"/>
            <a:ext cx="5827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600" dirty="0"/>
              <a:t>Example of full noise model</a:t>
            </a:r>
          </a:p>
        </p:txBody>
      </p:sp>
    </p:spTree>
    <p:extLst>
      <p:ext uri="{BB962C8B-B14F-4D97-AF65-F5344CB8AC3E}">
        <p14:creationId xmlns:p14="http://schemas.microsoft.com/office/powerpoint/2010/main" val="311183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2F9EE-2481-9B4A-959D-4EB856F6DA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87BD2-2063-5742-9B57-1D4426105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361" y="5131079"/>
            <a:ext cx="2715892" cy="1976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A2735E-F449-414E-8AD3-118D0172F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361" y="3738400"/>
            <a:ext cx="2654300" cy="134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6D4F6-1222-8543-897B-96BB72C23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361" y="2345721"/>
            <a:ext cx="2654300" cy="134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918098-C537-AB46-9901-47B105919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200" y="5199149"/>
            <a:ext cx="2636262" cy="1918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235BEB-9539-FD4B-8494-5A7BFC75B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162" y="3741311"/>
            <a:ext cx="2654300" cy="1346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A1351F-BADA-DA42-809B-DDAB64FA0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162" y="2345721"/>
            <a:ext cx="2654300" cy="1346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257262-C438-3149-8D1A-9DB01B299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001" y="5222061"/>
            <a:ext cx="2654300" cy="1931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5F21AC-A0E6-794B-8A8D-6D22953B9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963" y="3783891"/>
            <a:ext cx="2654300" cy="1346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9468FA-FF24-7847-BC34-6CBC117F3B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161" y="2345721"/>
            <a:ext cx="2654300" cy="1346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112ADB-4EA0-B440-9D3A-BAEEBAAC0951}"/>
              </a:ext>
            </a:extLst>
          </p:cNvPr>
          <p:cNvSpPr txBox="1"/>
          <p:nvPr/>
        </p:nvSpPr>
        <p:spPr>
          <a:xfrm>
            <a:off x="1599797" y="1776022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30 GHz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DC6EBF-7497-3F4A-9083-C8B04813D763}"/>
              </a:ext>
            </a:extLst>
          </p:cNvPr>
          <p:cNvSpPr txBox="1"/>
          <p:nvPr/>
        </p:nvSpPr>
        <p:spPr>
          <a:xfrm>
            <a:off x="4338838" y="1776022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44 GHz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91AA7-44F0-0344-8010-4A8D908B5575}"/>
              </a:ext>
            </a:extLst>
          </p:cNvPr>
          <p:cNvSpPr txBox="1"/>
          <p:nvPr/>
        </p:nvSpPr>
        <p:spPr>
          <a:xfrm>
            <a:off x="7011025" y="1776022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70 GHz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ED2253-1436-A24E-8F25-B922649DC2E4}"/>
              </a:ext>
            </a:extLst>
          </p:cNvPr>
          <p:cNvSpPr txBox="1"/>
          <p:nvPr/>
        </p:nvSpPr>
        <p:spPr>
          <a:xfrm>
            <a:off x="1052083" y="995876"/>
            <a:ext cx="7994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/>
              <a:t>Correlated noise maps (one Gibbs sample)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EA780-0AFC-EC47-8F92-25DB5D278882}"/>
              </a:ext>
            </a:extLst>
          </p:cNvPr>
          <p:cNvSpPr txBox="1"/>
          <p:nvPr/>
        </p:nvSpPr>
        <p:spPr>
          <a:xfrm>
            <a:off x="5585539" y="5000503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rgbClr val="FF0000"/>
                </a:solidFill>
              </a:rPr>
              <a:t>Gjerløw et. </a:t>
            </a:r>
            <a:r>
              <a:rPr lang="en-GB" dirty="0">
                <a:solidFill>
                  <a:srgbClr val="FF0000"/>
                </a:solidFill>
              </a:rPr>
              <a:t>al. 2020</a:t>
            </a:r>
            <a:endParaRPr lang="en-NO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3157F5-F8D0-AB44-9A6F-EA5798A9EE68}"/>
                  </a:ext>
                </a:extLst>
              </p14:cNvPr>
              <p14:cNvContentPartPr/>
              <p14:nvPr/>
            </p14:nvContentPartPr>
            <p14:xfrm>
              <a:off x="3695490" y="3726810"/>
              <a:ext cx="2703600" cy="1415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3157F5-F8D0-AB44-9A6F-EA5798A9EE6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77490" y="3708810"/>
                <a:ext cx="2739240" cy="145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71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D530BD-2F8C-6F49-B376-400D489C9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9" y="1300234"/>
            <a:ext cx="8492761" cy="56377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BE4A6-0FB9-954C-BEC1-5D7F90091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01FF7-88B0-7542-88C0-E5926454FEB5}"/>
              </a:ext>
            </a:extLst>
          </p:cNvPr>
          <p:cNvSpPr txBox="1"/>
          <p:nvPr/>
        </p:nvSpPr>
        <p:spPr>
          <a:xfrm>
            <a:off x="2237940" y="715459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/>
              <a:t>Evolution of noise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EDD88-2F30-5D48-A6B0-0F922AF76EB8}"/>
              </a:ext>
            </a:extLst>
          </p:cNvPr>
          <p:cNvSpPr txBox="1"/>
          <p:nvPr/>
        </p:nvSpPr>
        <p:spPr>
          <a:xfrm>
            <a:off x="6570920" y="1885009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70 GHz, 20M</a:t>
            </a:r>
          </a:p>
        </p:txBody>
      </p:sp>
    </p:spTree>
    <p:extLst>
      <p:ext uri="{BB962C8B-B14F-4D97-AF65-F5344CB8AC3E}">
        <p14:creationId xmlns:p14="http://schemas.microsoft.com/office/powerpoint/2010/main" val="4053951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3F3A9B-FF3E-BE4F-89AC-EA9445B68F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50F24-0113-484C-ABCB-518EC32AB6A0}"/>
              </a:ext>
            </a:extLst>
          </p:cNvPr>
          <p:cNvSpPr txBox="1"/>
          <p:nvPr/>
        </p:nvSpPr>
        <p:spPr>
          <a:xfrm>
            <a:off x="2237940" y="715459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/>
              <a:t>Evolution of noise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571C8-EDB9-2544-830E-05B5C1161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07" y="1195909"/>
            <a:ext cx="7269425" cy="595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BE4A6-0FB9-954C-BEC1-5D7F90091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FCD26-0384-674A-AE82-B0D427A7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" y="1300234"/>
            <a:ext cx="8492761" cy="56377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CEDD88-2F30-5D48-A6B0-0F922AF76EB8}"/>
              </a:ext>
            </a:extLst>
          </p:cNvPr>
          <p:cNvSpPr txBox="1"/>
          <p:nvPr/>
        </p:nvSpPr>
        <p:spPr>
          <a:xfrm>
            <a:off x="6617970" y="1885009"/>
            <a:ext cx="22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70 GHz, 21S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01FF7-88B0-7542-88C0-E5926454FEB5}"/>
              </a:ext>
            </a:extLst>
          </p:cNvPr>
          <p:cNvSpPr txBox="1"/>
          <p:nvPr/>
        </p:nvSpPr>
        <p:spPr>
          <a:xfrm>
            <a:off x="2237940" y="715459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/>
              <a:t>Evolution of noise parameters</a:t>
            </a:r>
          </a:p>
        </p:txBody>
      </p:sp>
    </p:spTree>
    <p:extLst>
      <p:ext uri="{BB962C8B-B14F-4D97-AF65-F5344CB8AC3E}">
        <p14:creationId xmlns:p14="http://schemas.microsoft.com/office/powerpoint/2010/main" val="243338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B32FD6-2764-0244-AD4F-9791D7BB5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53" y="1300234"/>
            <a:ext cx="8490768" cy="56377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BE4A6-0FB9-954C-BEC1-5D7F90091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01FF7-88B0-7542-88C0-E5926454FEB5}"/>
              </a:ext>
            </a:extLst>
          </p:cNvPr>
          <p:cNvSpPr txBox="1"/>
          <p:nvPr/>
        </p:nvSpPr>
        <p:spPr>
          <a:xfrm>
            <a:off x="2237940" y="715459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/>
              <a:t>Evolution of noise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EDD88-2F30-5D48-A6B0-0F922AF76EB8}"/>
              </a:ext>
            </a:extLst>
          </p:cNvPr>
          <p:cNvSpPr txBox="1"/>
          <p:nvPr/>
        </p:nvSpPr>
        <p:spPr>
          <a:xfrm>
            <a:off x="6559490" y="1885009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70 GHz, 19M</a:t>
            </a:r>
          </a:p>
        </p:txBody>
      </p:sp>
    </p:spTree>
    <p:extLst>
      <p:ext uri="{BB962C8B-B14F-4D97-AF65-F5344CB8AC3E}">
        <p14:creationId xmlns:p14="http://schemas.microsoft.com/office/powerpoint/2010/main" val="281250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E74A4-C476-5B4D-9870-9CB288DD4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49" y="1389216"/>
            <a:ext cx="7166611" cy="59676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96BA7-E56C-134D-81F6-25FF5D065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DFC3A-4327-6943-846A-CC0669054911}"/>
              </a:ext>
            </a:extLst>
          </p:cNvPr>
          <p:cNvSpPr txBox="1"/>
          <p:nvPr/>
        </p:nvSpPr>
        <p:spPr>
          <a:xfrm>
            <a:off x="1200149" y="865996"/>
            <a:ext cx="7986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Inter-radiometer correlations of noise parameters</a:t>
            </a:r>
          </a:p>
        </p:txBody>
      </p:sp>
    </p:spTree>
    <p:extLst>
      <p:ext uri="{BB962C8B-B14F-4D97-AF65-F5344CB8AC3E}">
        <p14:creationId xmlns:p14="http://schemas.microsoft.com/office/powerpoint/2010/main" val="176235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C0185-E347-4043-8B97-17B056B32B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1D6E2-F013-9D49-AC67-29B11677F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608" y="3259690"/>
            <a:ext cx="5548017" cy="3584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56899E-13A8-074B-98B9-0E02DE51BD30}"/>
              </a:ext>
            </a:extLst>
          </p:cNvPr>
          <p:cNvSpPr txBox="1"/>
          <p:nvPr/>
        </p:nvSpPr>
        <p:spPr>
          <a:xfrm>
            <a:off x="8150389" y="6648233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(Bersanelli et.al. 2010)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4744E-DB45-BD46-AA8B-13AFB0A23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14915" y="13697"/>
            <a:ext cx="3383401" cy="4787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8C546D-B861-E845-9E42-8685329EE175}"/>
              </a:ext>
            </a:extLst>
          </p:cNvPr>
          <p:cNvSpPr txBox="1"/>
          <p:nvPr/>
        </p:nvSpPr>
        <p:spPr>
          <a:xfrm>
            <a:off x="8142056" y="3076576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(Lamarre et. </a:t>
            </a:r>
            <a:r>
              <a:rPr lang="en-GB" dirty="0"/>
              <a:t>al. 2010)</a:t>
            </a:r>
            <a:endParaRPr lang="en-NO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2B010-3845-BB45-935B-862A02F48F01}"/>
              </a:ext>
            </a:extLst>
          </p:cNvPr>
          <p:cNvSpPr txBox="1"/>
          <p:nvPr/>
        </p:nvSpPr>
        <p:spPr>
          <a:xfrm>
            <a:off x="978325" y="741322"/>
            <a:ext cx="872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/>
              <a:t>Temperature sensors on t</a:t>
            </a:r>
            <a:r>
              <a:rPr lang="en-GB" sz="3200" dirty="0"/>
              <a:t>he</a:t>
            </a:r>
            <a:r>
              <a:rPr lang="en-NO" sz="3200" dirty="0"/>
              <a:t> Planck Instrument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F7E73-D155-484E-B349-62088F75F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9" y="1239186"/>
            <a:ext cx="4560991" cy="58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21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5E3D4C0-A100-5648-B67B-37706101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7" y="1500738"/>
            <a:ext cx="4560991" cy="58560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EE2311-D8B3-3F44-A989-F662D1FB79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E82AF9-4034-FC45-9AA1-FA9A38B0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025" y="894781"/>
            <a:ext cx="5565600" cy="6012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057F1A-BBF9-7E45-A493-CF98ECCBB08B}"/>
              </a:ext>
            </a:extLst>
          </p:cNvPr>
          <p:cNvSpPr txBox="1"/>
          <p:nvPr/>
        </p:nvSpPr>
        <p:spPr>
          <a:xfrm>
            <a:off x="8026162" y="508635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800" dirty="0"/>
              <a:t>70 GHz, average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B9FC7A-607F-054B-AD25-5BE8C7F32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581" y="894781"/>
            <a:ext cx="4804869" cy="31194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36F51C-C13E-9243-AEE5-8C27689156E6}"/>
              </a:ext>
            </a:extLst>
          </p:cNvPr>
          <p:cNvCxnSpPr>
            <a:cxnSpLocks/>
          </p:cNvCxnSpPr>
          <p:nvPr/>
        </p:nvCxnSpPr>
        <p:spPr>
          <a:xfrm flipH="1" flipV="1">
            <a:off x="5863590" y="3440430"/>
            <a:ext cx="411480" cy="19880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31FC29-1E3A-5F46-A65E-6DD368A6A0E7}"/>
              </a:ext>
            </a:extLst>
          </p:cNvPr>
          <p:cNvCxnSpPr>
            <a:cxnSpLocks/>
          </p:cNvCxnSpPr>
          <p:nvPr/>
        </p:nvCxnSpPr>
        <p:spPr>
          <a:xfrm flipV="1">
            <a:off x="6635071" y="3440430"/>
            <a:ext cx="3319824" cy="19880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EA483E2-D18E-0E40-AC45-B3693C528837}"/>
              </a:ext>
            </a:extLst>
          </p:cNvPr>
          <p:cNvSpPr/>
          <p:nvPr/>
        </p:nvSpPr>
        <p:spPr>
          <a:xfrm>
            <a:off x="6275071" y="4014250"/>
            <a:ext cx="360000" cy="141419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8D006-12F6-4640-99D9-64097CF87D20}"/>
              </a:ext>
            </a:extLst>
          </p:cNvPr>
          <p:cNvSpPr txBox="1"/>
          <p:nvPr/>
        </p:nvSpPr>
        <p:spPr>
          <a:xfrm>
            <a:off x="953134" y="782261"/>
            <a:ext cx="385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/>
              <a:t>Relating temperature sensors to noise properties</a:t>
            </a:r>
          </a:p>
        </p:txBody>
      </p:sp>
    </p:spTree>
    <p:extLst>
      <p:ext uri="{BB962C8B-B14F-4D97-AF65-F5344CB8AC3E}">
        <p14:creationId xmlns:p14="http://schemas.microsoft.com/office/powerpoint/2010/main" val="9667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96BA7-E56C-134D-81F6-25FF5D065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C20D3-6BC6-9244-896D-B4E76F6C2179}"/>
              </a:ext>
            </a:extLst>
          </p:cNvPr>
          <p:cNvSpPr txBox="1"/>
          <p:nvPr/>
        </p:nvSpPr>
        <p:spPr>
          <a:xfrm>
            <a:off x="1158046" y="811502"/>
            <a:ext cx="838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Inter-radiometer correlation of the correlated noise?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9555A-2DE4-5648-A793-1F69FA0FA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70" y="1386116"/>
            <a:ext cx="7020498" cy="5767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06A464-5234-AC42-BC26-3ED6AEE8EA87}"/>
              </a:ext>
            </a:extLst>
          </p:cNvPr>
          <p:cNvSpPr txBox="1"/>
          <p:nvPr/>
        </p:nvSpPr>
        <p:spPr>
          <a:xfrm>
            <a:off x="2195799" y="5711894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PID: 12301</a:t>
            </a:r>
          </a:p>
        </p:txBody>
      </p:sp>
    </p:spTree>
    <p:extLst>
      <p:ext uri="{BB962C8B-B14F-4D97-AF65-F5344CB8AC3E}">
        <p14:creationId xmlns:p14="http://schemas.microsoft.com/office/powerpoint/2010/main" val="179102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13" y="63375"/>
            <a:ext cx="10080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BeyondPlanck Gibbs sampler</a:t>
            </a:r>
            <a:endParaRPr/>
          </a:p>
        </p:txBody>
      </p:sp>
      <p:pic>
        <p:nvPicPr>
          <p:cNvPr id="76" name="Google Shape;7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40" y="2295695"/>
            <a:ext cx="4258000" cy="2790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7" name="Google Shape;77;p12"/>
          <p:cNvSpPr txBox="1"/>
          <p:nvPr/>
        </p:nvSpPr>
        <p:spPr>
          <a:xfrm>
            <a:off x="185540" y="1502020"/>
            <a:ext cx="37248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What we want to do:</a:t>
            </a:r>
            <a:endParaRPr sz="3000"/>
          </a:p>
        </p:txBody>
      </p:sp>
      <p:grpSp>
        <p:nvGrpSpPr>
          <p:cNvPr id="78" name="Google Shape;78;p12"/>
          <p:cNvGrpSpPr/>
          <p:nvPr/>
        </p:nvGrpSpPr>
        <p:grpSpPr>
          <a:xfrm>
            <a:off x="4723867" y="1502020"/>
            <a:ext cx="5057248" cy="3584500"/>
            <a:chOff x="4861027" y="1799200"/>
            <a:chExt cx="5057248" cy="3584500"/>
          </a:xfrm>
        </p:grpSpPr>
        <p:pic>
          <p:nvPicPr>
            <p:cNvPr id="79" name="Google Shape;79;p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61027" y="2592875"/>
              <a:ext cx="5057248" cy="279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12"/>
            <p:cNvSpPr txBox="1"/>
            <p:nvPr/>
          </p:nvSpPr>
          <p:spPr>
            <a:xfrm>
              <a:off x="4876300" y="1799200"/>
              <a:ext cx="4290000" cy="68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/>
                <a:t>How we actually do it:</a:t>
              </a:r>
              <a:endParaRPr sz="3000"/>
            </a:p>
          </p:txBody>
        </p:sp>
      </p:grpSp>
      <p:sp>
        <p:nvSpPr>
          <p:cNvPr id="81" name="Google Shape;81;p12"/>
          <p:cNvSpPr/>
          <p:nvPr/>
        </p:nvSpPr>
        <p:spPr>
          <a:xfrm>
            <a:off x="4594840" y="2668995"/>
            <a:ext cx="5297400" cy="784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" name="Google Shape;82;p12"/>
          <p:cNvCxnSpPr>
            <a:cxnSpLocks/>
          </p:cNvCxnSpPr>
          <p:nvPr/>
        </p:nvCxnSpPr>
        <p:spPr>
          <a:xfrm>
            <a:off x="4431922" y="1560071"/>
            <a:ext cx="325836" cy="115503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Google Shape;83;p12"/>
              <p:cNvSpPr txBox="1"/>
              <p:nvPr/>
            </p:nvSpPr>
            <p:spPr>
              <a:xfrm>
                <a:off x="2636754" y="980470"/>
                <a:ext cx="4174226" cy="35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sz="2800" dirty="0">
                    <a:solidFill>
                      <a:srgbClr val="FF0000"/>
                    </a:solidFill>
                  </a:rPr>
                  <a:t>Correlated noise,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ar-AE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corr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endParaRPr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3" name="Google Shape;83;p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754" y="980470"/>
                <a:ext cx="4174226" cy="357600"/>
              </a:xfrm>
              <a:prstGeom prst="rect">
                <a:avLst/>
              </a:prstGeom>
              <a:blipFill>
                <a:blip r:embed="rId5"/>
                <a:stretch>
                  <a:fillRect l="-3030" t="-6897" b="-10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Google Shape;84;p12"/>
          <p:cNvCxnSpPr>
            <a:cxnSpLocks/>
          </p:cNvCxnSpPr>
          <p:nvPr/>
        </p:nvCxnSpPr>
        <p:spPr>
          <a:xfrm flipV="1">
            <a:off x="3108960" y="3398470"/>
            <a:ext cx="1871780" cy="183647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Google Shape;85;p12"/>
              <p:cNvSpPr txBox="1"/>
              <p:nvPr/>
            </p:nvSpPr>
            <p:spPr>
              <a:xfrm>
                <a:off x="185540" y="5133888"/>
                <a:ext cx="5958793" cy="63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sz="2800" dirty="0">
                    <a:solidFill>
                      <a:srgbClr val="FF0000"/>
                    </a:solidFill>
                  </a:rPr>
                  <a:t>Noise parameters, </a:t>
                </a:r>
                <a14:m>
                  <m:oMath xmlns:m="http://schemas.openxmlformats.org/officeDocument/2006/math">
                    <m:r>
                      <a:rPr lang="ar-AE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2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ar-AE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ar-AE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ar-AE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</m:sub>
                        </m:sSub>
                        <m:sSub>
                          <m:sSubPr>
                            <m:ctrlPr>
                              <a:rPr lang="ar-AE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ar-AE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knee</m:t>
                            </m:r>
                          </m:sub>
                        </m:sSub>
                        <m:r>
                          <a:rPr lang="ar-AE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endParaRPr sz="2800" dirty="0"/>
              </a:p>
            </p:txBody>
          </p:sp>
        </mc:Choice>
        <mc:Fallback>
          <p:sp>
            <p:nvSpPr>
              <p:cNvPr id="85" name="Google Shape;85;p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40" y="5133888"/>
                <a:ext cx="5958793" cy="636000"/>
              </a:xfrm>
              <a:prstGeom prst="rect">
                <a:avLst/>
              </a:prstGeom>
              <a:blipFill>
                <a:blip r:embed="rId6"/>
                <a:stretch>
                  <a:fillRect l="-2128" b="-176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794A696-7345-E540-A800-54704DD4A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479994" y="2795960"/>
            <a:ext cx="5009637" cy="7089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C3461-AD33-0441-BC1D-999B6AABB94B}"/>
              </a:ext>
            </a:extLst>
          </p:cNvPr>
          <p:cNvSpPr txBox="1"/>
          <p:nvPr/>
        </p:nvSpPr>
        <p:spPr>
          <a:xfrm>
            <a:off x="6321718" y="6821074"/>
            <a:ext cx="198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B050"/>
                </a:solidFill>
              </a:rPr>
              <a:t>a</a:t>
            </a:r>
            <a:r>
              <a:rPr lang="en-NO" sz="1800" dirty="0">
                <a:solidFill>
                  <a:srgbClr val="00B050"/>
                </a:solidFill>
              </a:rPr>
              <a:t>rXiv:2011.06650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3" grpId="0"/>
      <p:bldP spid="8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96BA7-E56C-134D-81F6-25FF5D065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FAD60-6D52-034F-833E-9451B37B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479312"/>
            <a:ext cx="6809296" cy="5674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93854D-94E7-3643-BCFA-3E976F883228}"/>
              </a:ext>
            </a:extLst>
          </p:cNvPr>
          <p:cNvSpPr txBox="1"/>
          <p:nvPr/>
        </p:nvSpPr>
        <p:spPr>
          <a:xfrm>
            <a:off x="1158046" y="811502"/>
            <a:ext cx="818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Inter-radiometer correlation of the correlated noise</a:t>
            </a:r>
          </a:p>
        </p:txBody>
      </p:sp>
    </p:spTree>
    <p:extLst>
      <p:ext uri="{BB962C8B-B14F-4D97-AF65-F5344CB8AC3E}">
        <p14:creationId xmlns:p14="http://schemas.microsoft.com/office/powerpoint/2010/main" val="4228692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96BA7-E56C-134D-81F6-25FF5D065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AC35D-3AD3-3545-8002-4CACC5E961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7812" y="1348740"/>
            <a:ext cx="6814549" cy="5804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37D18A-49BB-CA4E-A8AA-5298F2DAFC1B}"/>
              </a:ext>
            </a:extLst>
          </p:cNvPr>
          <p:cNvSpPr txBox="1"/>
          <p:nvPr/>
        </p:nvSpPr>
        <p:spPr>
          <a:xfrm>
            <a:off x="5214197" y="359727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800" dirty="0"/>
              <a:t>Pointing period (PID) 12301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6C0C7-3C8B-3A44-B93F-6AF2AB6B2F2B}"/>
              </a:ext>
            </a:extLst>
          </p:cNvPr>
          <p:cNvSpPr txBox="1"/>
          <p:nvPr/>
        </p:nvSpPr>
        <p:spPr>
          <a:xfrm>
            <a:off x="5625677" y="2867215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70 GHz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3E86FF-4C5F-9642-9956-C60386FA7ECB}"/>
              </a:ext>
            </a:extLst>
          </p:cNvPr>
          <p:cNvSpPr txBox="1"/>
          <p:nvPr/>
        </p:nvSpPr>
        <p:spPr>
          <a:xfrm>
            <a:off x="1158046" y="811502"/>
            <a:ext cx="818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Inter-radiometer correlation of the correlated noise</a:t>
            </a:r>
          </a:p>
        </p:txBody>
      </p:sp>
    </p:spTree>
    <p:extLst>
      <p:ext uri="{BB962C8B-B14F-4D97-AF65-F5344CB8AC3E}">
        <p14:creationId xmlns:p14="http://schemas.microsoft.com/office/powerpoint/2010/main" val="2896804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4EB54-BB88-FE49-B50E-0B736A3AF8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E66B3-6628-A54B-8DD0-64816214D284}"/>
              </a:ext>
            </a:extLst>
          </p:cNvPr>
          <p:cNvSpPr txBox="1"/>
          <p:nvPr/>
        </p:nvSpPr>
        <p:spPr>
          <a:xfrm>
            <a:off x="2237940" y="715459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/>
              <a:t>Evolution of noise parameters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AE1C4A-07BC-A442-A084-6926D657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" y="1300234"/>
            <a:ext cx="8497223" cy="5633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DBD7B-BD32-EA47-B8BA-A9DEB4F2CFBA}"/>
              </a:ext>
            </a:extLst>
          </p:cNvPr>
          <p:cNvSpPr txBox="1"/>
          <p:nvPr/>
        </p:nvSpPr>
        <p:spPr>
          <a:xfrm>
            <a:off x="6560820" y="1885009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44 GHz, 25M</a:t>
            </a:r>
          </a:p>
        </p:txBody>
      </p:sp>
    </p:spTree>
    <p:extLst>
      <p:ext uri="{BB962C8B-B14F-4D97-AF65-F5344CB8AC3E}">
        <p14:creationId xmlns:p14="http://schemas.microsoft.com/office/powerpoint/2010/main" val="12839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5B80D7-483E-7C49-B1B8-FAF0D772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" y="1300233"/>
            <a:ext cx="8497223" cy="56331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C8B41-FC7D-964E-9458-18B2831DE0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EDC37-4D0C-064A-8DC0-3D9BF3D041B3}"/>
              </a:ext>
            </a:extLst>
          </p:cNvPr>
          <p:cNvSpPr txBox="1"/>
          <p:nvPr/>
        </p:nvSpPr>
        <p:spPr>
          <a:xfrm>
            <a:off x="2237940" y="715459"/>
            <a:ext cx="5604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200" dirty="0"/>
              <a:t>Evolution of noise parameters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7AD29-803C-6B4B-AD45-B0DF8F047F18}"/>
              </a:ext>
            </a:extLst>
          </p:cNvPr>
          <p:cNvSpPr txBox="1"/>
          <p:nvPr/>
        </p:nvSpPr>
        <p:spPr>
          <a:xfrm>
            <a:off x="6509662" y="1907869"/>
            <a:ext cx="230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800" dirty="0"/>
              <a:t>30 GHz, 28M</a:t>
            </a:r>
          </a:p>
        </p:txBody>
      </p:sp>
    </p:spTree>
    <p:extLst>
      <p:ext uri="{BB962C8B-B14F-4D97-AF65-F5344CB8AC3E}">
        <p14:creationId xmlns:p14="http://schemas.microsoft.com/office/powerpoint/2010/main" val="2049962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51F04-4A56-0547-9637-DCF67775C2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ED2F1-B3AD-514C-99B9-F78E114C2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780" y="1603385"/>
            <a:ext cx="6503670" cy="5346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972EC1-B267-5147-9FD3-372107161168}"/>
                  </a:ext>
                </a:extLst>
              </p:cNvPr>
              <p:cNvSpPr txBox="1"/>
              <p:nvPr/>
            </p:nvSpPr>
            <p:spPr>
              <a:xfrm>
                <a:off x="262890" y="2377530"/>
                <a:ext cx="3509009" cy="14023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1+ 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latin typeface="Cambria Math" panose="02040503050406030204" pitchFamily="18" charset="0"/>
                                            </a:rPr>
                                            <m:t>knee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NO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972EC1-B267-5147-9FD3-372107161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" y="2377530"/>
                <a:ext cx="3509009" cy="1402307"/>
              </a:xfrm>
              <a:prstGeom prst="rect">
                <a:avLst/>
              </a:prstGeom>
              <a:blipFill>
                <a:blip r:embed="rId3"/>
                <a:stretch>
                  <a:fillRect t="-901" b="-810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285E95-5F98-F449-A322-E0D7F64F96D3}"/>
                  </a:ext>
                </a:extLst>
              </p:cNvPr>
              <p:cNvSpPr txBox="1"/>
              <p:nvPr/>
            </p:nvSpPr>
            <p:spPr>
              <a:xfrm>
                <a:off x="2017394" y="869143"/>
                <a:ext cx="575407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O" sz="4000" dirty="0"/>
                  <a:t>Limits of the </a:t>
                </a:r>
                <a:r>
                  <a:rPr lang="en-US" sz="4000" dirty="0"/>
                  <a:t>1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NO" sz="4000" dirty="0"/>
                  <a:t> model?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285E95-5F98-F449-A322-E0D7F64F9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394" y="869143"/>
                <a:ext cx="5754076" cy="707886"/>
              </a:xfrm>
              <a:prstGeom prst="rect">
                <a:avLst/>
              </a:prstGeom>
              <a:blipFill>
                <a:blip r:embed="rId4"/>
                <a:stretch>
                  <a:fillRect l="-3744" t="-14035" r="-2863" b="-3508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6F3B81-AB8C-AC48-8C94-F6323CF40B67}"/>
                  </a:ext>
                </a:extLst>
              </p14:cNvPr>
              <p14:cNvContentPartPr/>
              <p14:nvPr/>
            </p14:nvContentPartPr>
            <p14:xfrm>
              <a:off x="5806530" y="3882690"/>
              <a:ext cx="3179520" cy="207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6F3B81-AB8C-AC48-8C94-F6323CF40B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0890" y="3846690"/>
                <a:ext cx="3251160" cy="21452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7551F2-A6FD-E24C-B588-AC4E074E9229}"/>
              </a:ext>
            </a:extLst>
          </p:cNvPr>
          <p:cNvSpPr txBox="1"/>
          <p:nvPr/>
        </p:nvSpPr>
        <p:spPr>
          <a:xfrm>
            <a:off x="427634" y="4291612"/>
            <a:ext cx="317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/>
              <a:t>Temporal frequencies 0.1 - 5 Hz, </a:t>
            </a:r>
          </a:p>
          <a:p>
            <a:r>
              <a:rPr lang="en-GB" sz="2400" dirty="0"/>
              <a:t>corresponds roughly to angular scales </a:t>
            </a:r>
          </a:p>
          <a:p>
            <a:r>
              <a:rPr lang="en-GB" sz="2400" dirty="0"/>
              <a:t>of 1-60 degrees. Our main science range!</a:t>
            </a:r>
          </a:p>
        </p:txBody>
      </p:sp>
    </p:spTree>
    <p:extLst>
      <p:ext uri="{BB962C8B-B14F-4D97-AF65-F5344CB8AC3E}">
        <p14:creationId xmlns:p14="http://schemas.microsoft.com/office/powerpoint/2010/main" val="22074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3C546-E466-EA49-958F-C2596677FF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A4EFFA-BEC7-3F41-81D0-F84FB131D5DD}"/>
                  </a:ext>
                </a:extLst>
              </p:cNvPr>
              <p:cNvSpPr txBox="1"/>
              <p:nvPr/>
            </p:nvSpPr>
            <p:spPr>
              <a:xfrm>
                <a:off x="262890" y="2377530"/>
                <a:ext cx="3509009" cy="14023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1+ 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latin typeface="Cambria Math" panose="02040503050406030204" pitchFamily="18" charset="0"/>
                                            </a:rPr>
                                            <m:t>knee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NO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A4EFFA-BEC7-3F41-81D0-F84FB131D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" y="2377530"/>
                <a:ext cx="3509009" cy="1402307"/>
              </a:xfrm>
              <a:prstGeom prst="rect">
                <a:avLst/>
              </a:prstGeom>
              <a:blipFill>
                <a:blip r:embed="rId2"/>
                <a:stretch>
                  <a:fillRect t="-901" b="-810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D432E0-743B-5545-BCFE-B55A947D8624}"/>
                  </a:ext>
                </a:extLst>
              </p:cNvPr>
              <p:cNvSpPr txBox="1"/>
              <p:nvPr/>
            </p:nvSpPr>
            <p:spPr>
              <a:xfrm>
                <a:off x="2017394" y="869143"/>
                <a:ext cx="575407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O" sz="4000" dirty="0"/>
                  <a:t>Limits of the </a:t>
                </a:r>
                <a:r>
                  <a:rPr lang="en-US" sz="4000" dirty="0"/>
                  <a:t>1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NO" sz="4000" dirty="0"/>
                  <a:t> model?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D432E0-743B-5545-BCFE-B55A947D8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394" y="869143"/>
                <a:ext cx="5754076" cy="707886"/>
              </a:xfrm>
              <a:prstGeom prst="rect">
                <a:avLst/>
              </a:prstGeom>
              <a:blipFill>
                <a:blip r:embed="rId3"/>
                <a:stretch>
                  <a:fillRect l="-3744" t="-14035" r="-2863" b="-3508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AF0ED7D-A444-9845-9A22-4C26DBC5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020" y="1623867"/>
            <a:ext cx="6491605" cy="5320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CF899B-7082-3E40-BBDF-C4C38F4E0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90" y="3886200"/>
            <a:ext cx="5026553" cy="33559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0602F8-2B54-9242-9AE8-13A9CDC18654}"/>
              </a:ext>
            </a:extLst>
          </p:cNvPr>
          <p:cNvCxnSpPr>
            <a:cxnSpLocks/>
          </p:cNvCxnSpPr>
          <p:nvPr/>
        </p:nvCxnSpPr>
        <p:spPr>
          <a:xfrm>
            <a:off x="3006090" y="3989359"/>
            <a:ext cx="2194560" cy="2537171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B736C5-8D43-4E4B-B70E-39EF7C1D76BF}"/>
              </a:ext>
            </a:extLst>
          </p:cNvPr>
          <p:cNvCxnSpPr>
            <a:cxnSpLocks/>
          </p:cNvCxnSpPr>
          <p:nvPr/>
        </p:nvCxnSpPr>
        <p:spPr>
          <a:xfrm flipV="1">
            <a:off x="3006090" y="3989359"/>
            <a:ext cx="2194560" cy="2537171"/>
          </a:xfrm>
          <a:prstGeom prst="line">
            <a:avLst/>
          </a:prstGeom>
          <a:ln w="1016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2BCE92-9649-E148-AEB1-8AF35914E67E}"/>
              </a:ext>
            </a:extLst>
          </p:cNvPr>
          <p:cNvCxnSpPr>
            <a:cxnSpLocks/>
          </p:cNvCxnSpPr>
          <p:nvPr/>
        </p:nvCxnSpPr>
        <p:spPr>
          <a:xfrm flipH="1">
            <a:off x="4805367" y="4404101"/>
            <a:ext cx="1274643" cy="636529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F99A71-C088-6044-BADB-6E23D8F92BA3}"/>
              </a:ext>
            </a:extLst>
          </p:cNvPr>
          <p:cNvSpPr txBox="1"/>
          <p:nvPr/>
        </p:nvSpPr>
        <p:spPr>
          <a:xfrm>
            <a:off x="6035040" y="3960869"/>
            <a:ext cx="223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dirty="0"/>
              <a:t>Not used!</a:t>
            </a:r>
          </a:p>
        </p:txBody>
      </p:sp>
    </p:spTree>
    <p:extLst>
      <p:ext uri="{BB962C8B-B14F-4D97-AF65-F5344CB8AC3E}">
        <p14:creationId xmlns:p14="http://schemas.microsoft.com/office/powerpoint/2010/main" val="29333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08938B-F5E6-4F4F-B3F0-2E51AE1785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3C783-1302-EC4D-9B6B-BFEE8126E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sz="2800" dirty="0"/>
          </a:p>
          <a:p>
            <a:r>
              <a:rPr lang="en-NO" sz="2800" dirty="0"/>
              <a:t>Gap – filling using CG is costly, but works great for correlated noise sampling</a:t>
            </a:r>
          </a:p>
          <a:p>
            <a:endParaRPr lang="en-NO" sz="2800" dirty="0"/>
          </a:p>
          <a:p>
            <a:r>
              <a:rPr lang="en-NO" sz="2800" dirty="0"/>
              <a:t>Noise properties change significantly over time as the LFI thermal environment changes </a:t>
            </a:r>
          </a:p>
          <a:p>
            <a:endParaRPr lang="en-NO" sz="2800" dirty="0"/>
          </a:p>
          <a:p>
            <a:r>
              <a:rPr lang="en-NO" sz="2800" dirty="0"/>
              <a:t>At times large correlations between the noise of the different radiometers (mostly on long timescales)</a:t>
            </a:r>
          </a:p>
          <a:p>
            <a:endParaRPr lang="en-NO" sz="2800" dirty="0"/>
          </a:p>
          <a:p>
            <a:r>
              <a:rPr lang="en-NO" sz="2800" dirty="0"/>
              <a:t>Residual issues for 30 and 44 GHz. Breakdown of </a:t>
            </a:r>
          </a:p>
          <a:p>
            <a:pPr marL="76200" indent="0">
              <a:buNone/>
            </a:pPr>
            <a:r>
              <a:rPr lang="en-NO" sz="2800" dirty="0"/>
              <a:t>    1/f - model?</a:t>
            </a:r>
          </a:p>
          <a:p>
            <a:endParaRPr lang="en-NO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0E63D-0B11-5A4F-A2A5-B88A3175E716}"/>
              </a:ext>
            </a:extLst>
          </p:cNvPr>
          <p:cNvSpPr txBox="1"/>
          <p:nvPr/>
        </p:nvSpPr>
        <p:spPr>
          <a:xfrm>
            <a:off x="3626898" y="771959"/>
            <a:ext cx="2820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4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04973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69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732" name="Google Shape;732;p69"/>
          <p:cNvSpPr txBox="1">
            <a:spLocks noGrp="1"/>
          </p:cNvSpPr>
          <p:nvPr>
            <p:ph type="title"/>
          </p:nvPr>
        </p:nvSpPr>
        <p:spPr>
          <a:xfrm>
            <a:off x="13" y="63375"/>
            <a:ext cx="10080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Funding</a:t>
            </a:r>
            <a:endParaRPr/>
          </a:p>
        </p:txBody>
      </p:sp>
      <p:pic>
        <p:nvPicPr>
          <p:cNvPr id="733" name="Google Shape;73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00" y="2597950"/>
            <a:ext cx="4517475" cy="20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69"/>
          <p:cNvSpPr txBox="1"/>
          <p:nvPr/>
        </p:nvSpPr>
        <p:spPr>
          <a:xfrm>
            <a:off x="357275" y="1520550"/>
            <a:ext cx="94032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This project has received funding from the European Union’s Horizon 2020 research and innovation programme under grant agreement No 776282</a:t>
            </a:r>
            <a:endParaRPr sz="2100"/>
          </a:p>
        </p:txBody>
      </p:sp>
      <p:sp>
        <p:nvSpPr>
          <p:cNvPr id="735" name="Google Shape;735;p69"/>
          <p:cNvSpPr txBox="1"/>
          <p:nvPr/>
        </p:nvSpPr>
        <p:spPr>
          <a:xfrm>
            <a:off x="5087975" y="2686300"/>
            <a:ext cx="48936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“</a:t>
            </a:r>
            <a:r>
              <a:rPr lang="en-US" sz="2400" i="1"/>
              <a:t>BeyondPlanck</a:t>
            </a:r>
            <a:r>
              <a:rPr lang="en-US" sz="2400"/>
              <a:t>”</a:t>
            </a:r>
            <a:endParaRPr sz="24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COMPET-4 program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PI:			Hans Kristian Eriksen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Grant no.:	776282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Period: 		Mar 2018 to Nov 2020</a:t>
            </a:r>
            <a:endParaRPr sz="1800"/>
          </a:p>
        </p:txBody>
      </p:sp>
      <p:sp>
        <p:nvSpPr>
          <p:cNvPr id="736" name="Google Shape;736;p69"/>
          <p:cNvSpPr txBox="1"/>
          <p:nvPr/>
        </p:nvSpPr>
        <p:spPr>
          <a:xfrm>
            <a:off x="797775" y="5558800"/>
            <a:ext cx="46713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“</a:t>
            </a:r>
            <a:r>
              <a:rPr lang="en-US" sz="1800" i="1"/>
              <a:t>bits2cosmology</a:t>
            </a:r>
            <a:r>
              <a:rPr lang="en-US" sz="1800"/>
              <a:t>”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ERC Consolidator Grant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PI: 		Hans Kristian Eriksen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Grant no: 	772 253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Period: 	April 2018 to March 2023 </a:t>
            </a:r>
            <a:endParaRPr/>
          </a:p>
        </p:txBody>
      </p:sp>
      <p:sp>
        <p:nvSpPr>
          <p:cNvPr id="737" name="Google Shape;737;p69"/>
          <p:cNvSpPr txBox="1"/>
          <p:nvPr/>
        </p:nvSpPr>
        <p:spPr>
          <a:xfrm>
            <a:off x="5156375" y="5558800"/>
            <a:ext cx="46713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“</a:t>
            </a:r>
            <a:r>
              <a:rPr lang="en-US" sz="1800" i="1"/>
              <a:t>Cosmoglobe</a:t>
            </a:r>
            <a:r>
              <a:rPr lang="en-US" sz="1800"/>
              <a:t>”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ERC Consolidator Grant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PI: 		Ingunn Wehus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Grant no: 	819 478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Period: 	June 2019 to May 2024 </a:t>
            </a:r>
            <a:endParaRPr/>
          </a:p>
        </p:txBody>
      </p:sp>
      <p:sp>
        <p:nvSpPr>
          <p:cNvPr id="738" name="Google Shape;738;p69"/>
          <p:cNvSpPr txBox="1"/>
          <p:nvPr/>
        </p:nvSpPr>
        <p:spPr>
          <a:xfrm>
            <a:off x="143050" y="5177950"/>
            <a:ext cx="80826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Collaborating projects: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90371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0"/>
          <p:cNvSpPr txBox="1">
            <a:spLocks noGrp="1"/>
          </p:cNvSpPr>
          <p:nvPr>
            <p:ph type="sldNum" idx="12"/>
          </p:nvPr>
        </p:nvSpPr>
        <p:spPr>
          <a:xfrm>
            <a:off x="-150" y="7153725"/>
            <a:ext cx="10080600" cy="406200"/>
          </a:xfrm>
          <a:prstGeom prst="rect">
            <a:avLst/>
          </a:prstGeom>
        </p:spPr>
        <p:txBody>
          <a:bodyPr spcFirstLastPara="1" wrap="square" lIns="100775" tIns="100775" rIns="100775" bIns="100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744" name="Google Shape;744;p70"/>
          <p:cNvSpPr txBox="1">
            <a:spLocks noGrp="1"/>
          </p:cNvSpPr>
          <p:nvPr>
            <p:ph type="title"/>
          </p:nvPr>
        </p:nvSpPr>
        <p:spPr>
          <a:xfrm>
            <a:off x="13" y="63375"/>
            <a:ext cx="10080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745" name="Google Shape;74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350" y="3121350"/>
            <a:ext cx="1117625" cy="11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3325" y="3119475"/>
            <a:ext cx="1117625" cy="112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5700" y="3121338"/>
            <a:ext cx="1117625" cy="11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5025" y="3086425"/>
            <a:ext cx="1117625" cy="118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9450" y="3404978"/>
            <a:ext cx="1117625" cy="55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525" y="5658175"/>
            <a:ext cx="3134958" cy="14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41675" y="5572096"/>
            <a:ext cx="1723025" cy="159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7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984" y="4663675"/>
            <a:ext cx="538356" cy="6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7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93325" y="4834261"/>
            <a:ext cx="1117625" cy="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08150" y="4722757"/>
            <a:ext cx="932750" cy="56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38112" y="4617775"/>
            <a:ext cx="778200" cy="7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7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21890" y="4715367"/>
            <a:ext cx="932745" cy="58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7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248950" y="1330387"/>
            <a:ext cx="4561851" cy="14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7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965275" y="5572100"/>
            <a:ext cx="2036960" cy="14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7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2524" y="1278590"/>
            <a:ext cx="4561851" cy="1581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72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15740-6BB7-0946-88BC-6174CBF745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Formula 2">
                <a:extLst>
                  <a:ext uri="{FF2B5EF4-FFF2-40B4-BE49-F238E27FC236}">
                    <a16:creationId xmlns:a16="http://schemas.microsoft.com/office/drawing/2014/main" id="{7CF9395C-775D-F24D-9480-4EA487C828E5}"/>
                  </a:ext>
                </a:extLst>
              </p:cNvPr>
              <p:cNvSpPr txBox="1"/>
              <p:nvPr/>
            </p:nvSpPr>
            <p:spPr>
              <a:xfrm>
                <a:off x="2126880" y="1891080"/>
                <a:ext cx="5314050" cy="7772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ar-AE" sz="3200" i="0">
                              <a:latin typeface="Cambria Math" panose="02040503050406030204" pitchFamily="18" charset="0"/>
                            </a:rPr>
                            <m:t>tot</m:t>
                          </m:r>
                        </m:sup>
                      </m:sSubSup>
                      <m:r>
                        <a:rPr lang="ar-AE" sz="32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3200" i="0">
                              <a:latin typeface="Cambria Math" panose="02040503050406030204" pitchFamily="18" charset="0"/>
                            </a:rPr>
                            <m:t>corr</m:t>
                          </m:r>
                        </m:sup>
                      </m:sSubSup>
                      <m:r>
                        <a:rPr lang="ar-AE" sz="32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3200" i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</m:sSubSup>
                    </m:oMath>
                  </m:oMathPara>
                </a14:m>
                <a:endParaRPr sz="3200" dirty="0"/>
              </a:p>
            </p:txBody>
          </p:sp>
        </mc:Choice>
        <mc:Fallback>
          <p:sp>
            <p:nvSpPr>
              <p:cNvPr id="5" name="Formula 2">
                <a:extLst>
                  <a:ext uri="{FF2B5EF4-FFF2-40B4-BE49-F238E27FC236}">
                    <a16:creationId xmlns:a16="http://schemas.microsoft.com/office/drawing/2014/main" id="{7CF9395C-775D-F24D-9480-4EA487C82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880" y="1891080"/>
                <a:ext cx="5314050" cy="7772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Formula 3">
                <a:extLst>
                  <a:ext uri="{FF2B5EF4-FFF2-40B4-BE49-F238E27FC236}">
                    <a16:creationId xmlns:a16="http://schemas.microsoft.com/office/drawing/2014/main" id="{392C93CD-59DB-A34F-B0FB-781C72BD45B2}"/>
                  </a:ext>
                </a:extLst>
              </p:cNvPr>
              <p:cNvSpPr txBox="1"/>
              <p:nvPr/>
            </p:nvSpPr>
            <p:spPr>
              <a:xfrm>
                <a:off x="2126880" y="3280410"/>
                <a:ext cx="6022710" cy="7783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ar-AE" sz="32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ar-AE" sz="3200" i="0">
                              <a:latin typeface="Cambria Math" panose="02040503050406030204" pitchFamily="18" charset="0"/>
                            </a:rPr>
                            <m:t>tot</m:t>
                          </m:r>
                        </m:sup>
                      </m:sSubSup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ar-AE" sz="3200" i="0">
                              <a:latin typeface="Cambria Math" panose="02040503050406030204" pitchFamily="18" charset="0"/>
                            </a:rPr>
                            <m:t>corr</m:t>
                          </m:r>
                        </m:sup>
                      </m:sSubSup>
                      <m:r>
                        <a:rPr lang="ar-AE" sz="32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</m:sSubSup>
                    </m:oMath>
                  </m:oMathPara>
                </a14:m>
                <a:endParaRPr sz="3200" dirty="0"/>
              </a:p>
            </p:txBody>
          </p:sp>
        </mc:Choice>
        <mc:Fallback xmlns="">
          <p:sp>
            <p:nvSpPr>
              <p:cNvPr id="6" name="Formula 3">
                <a:extLst>
                  <a:ext uri="{FF2B5EF4-FFF2-40B4-BE49-F238E27FC236}">
                    <a16:creationId xmlns:a16="http://schemas.microsoft.com/office/drawing/2014/main" id="{392C93CD-59DB-A34F-B0FB-781C72BD4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880" y="3280410"/>
                <a:ext cx="6022710" cy="778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Shape 4">
            <a:extLst>
              <a:ext uri="{FF2B5EF4-FFF2-40B4-BE49-F238E27FC236}">
                <a16:creationId xmlns:a16="http://schemas.microsoft.com/office/drawing/2014/main" id="{527A4193-9A61-A648-B96C-B2C4E11F01D7}"/>
              </a:ext>
            </a:extLst>
          </p:cNvPr>
          <p:cNvSpPr txBox="1"/>
          <p:nvPr/>
        </p:nvSpPr>
        <p:spPr>
          <a:xfrm>
            <a:off x="751860" y="2663835"/>
            <a:ext cx="4699620" cy="1224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Signal subtracted data: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TextShape 5">
            <a:extLst>
              <a:ext uri="{FF2B5EF4-FFF2-40B4-BE49-F238E27FC236}">
                <a16:creationId xmlns:a16="http://schemas.microsoft.com/office/drawing/2014/main" id="{4582DAD1-0342-3347-9556-FA296FDF3D76}"/>
              </a:ext>
            </a:extLst>
          </p:cNvPr>
          <p:cNvSpPr txBox="1"/>
          <p:nvPr/>
        </p:nvSpPr>
        <p:spPr>
          <a:xfrm>
            <a:off x="731520" y="4079160"/>
            <a:ext cx="6583680" cy="1224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Covariance matrices: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TextShape 6">
            <a:extLst>
              <a:ext uri="{FF2B5EF4-FFF2-40B4-BE49-F238E27FC236}">
                <a16:creationId xmlns:a16="http://schemas.microsoft.com/office/drawing/2014/main" id="{FA54DBF5-9901-A04D-A951-0F06D632512A}"/>
              </a:ext>
            </a:extLst>
          </p:cNvPr>
          <p:cNvSpPr txBox="1"/>
          <p:nvPr/>
        </p:nvSpPr>
        <p:spPr>
          <a:xfrm>
            <a:off x="2834640" y="1005840"/>
            <a:ext cx="4114800" cy="686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model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Formula 7">
            <a:extLst>
              <a:ext uri="{FF2B5EF4-FFF2-40B4-BE49-F238E27FC236}">
                <a16:creationId xmlns:a16="http://schemas.microsoft.com/office/drawing/2014/main" id="{6528E80B-EEFE-114B-9FA3-289334B6144F}"/>
              </a:ext>
            </a:extLst>
          </p:cNvPr>
          <p:cNvSpPr txBox="1"/>
          <p:nvPr/>
        </p:nvSpPr>
        <p:spPr>
          <a:xfrm>
            <a:off x="4731840" y="3621240"/>
            <a:ext cx="719640" cy="3596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ormula 8">
                <a:extLst>
                  <a:ext uri="{FF2B5EF4-FFF2-40B4-BE49-F238E27FC236}">
                    <a16:creationId xmlns:a16="http://schemas.microsoft.com/office/drawing/2014/main" id="{C350D3AD-5780-D540-8FFD-086E2C4B2BE1}"/>
                  </a:ext>
                </a:extLst>
              </p:cNvPr>
              <p:cNvSpPr txBox="1"/>
              <p:nvPr/>
            </p:nvSpPr>
            <p:spPr>
              <a:xfrm>
                <a:off x="1828800" y="4708440"/>
                <a:ext cx="4870080" cy="7779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3200" i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ar-A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GB" sz="320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200" dirty="0"/>
                            <m:t>N</m:t>
                          </m:r>
                          <m:r>
                            <m:rPr>
                              <m:sty m:val="p"/>
                            </m:rPr>
                            <a:rPr lang="en-US" sz="3200" b="0" i="0" baseline="30000" smtClean="0">
                              <a:latin typeface="Cambria Math" panose="02040503050406030204" pitchFamily="18" charset="0"/>
                            </a:rPr>
                            <m:t>wn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𝑡𝑡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sz="3200" dirty="0"/>
              </a:p>
            </p:txBody>
          </p:sp>
        </mc:Choice>
        <mc:Fallback xmlns="">
          <p:sp>
            <p:nvSpPr>
              <p:cNvPr id="11" name="Formula 8">
                <a:extLst>
                  <a:ext uri="{FF2B5EF4-FFF2-40B4-BE49-F238E27FC236}">
                    <a16:creationId xmlns:a16="http://schemas.microsoft.com/office/drawing/2014/main" id="{C350D3AD-5780-D540-8FFD-086E2C4B2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708440"/>
                <a:ext cx="4870080" cy="777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ormula 9">
                <a:extLst>
                  <a:ext uri="{FF2B5EF4-FFF2-40B4-BE49-F238E27FC236}">
                    <a16:creationId xmlns:a16="http://schemas.microsoft.com/office/drawing/2014/main" id="{77D1285B-4E1A-414A-B6FB-DAEFA0FAE961}"/>
                  </a:ext>
                </a:extLst>
              </p:cNvPr>
              <p:cNvSpPr txBox="1"/>
              <p:nvPr/>
            </p:nvSpPr>
            <p:spPr>
              <a:xfrm>
                <a:off x="1082880" y="5394960"/>
                <a:ext cx="7931160" cy="15678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3200" i="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ar-A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GB" sz="3200">
                                          <a:latin typeface="Cambria Math" panose="02040503050406030204" pitchFamily="18" charset="0"/>
                                        </a:rPr>
                                        <m:t>corr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200" dirty="0"/>
                            <m:t>N</m:t>
                          </m:r>
                          <m:r>
                            <m:rPr>
                              <m:sty m:val="p"/>
                            </m:rPr>
                            <a:rPr lang="en-US" sz="3200" b="0" i="0" baseline="30000" smtClean="0">
                              <a:latin typeface="Cambria Math" panose="02040503050406030204" pitchFamily="18" charset="0"/>
                            </a:rPr>
                            <m:t>corr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𝑡𝑡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limUpp>
                        <m:limUp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⇒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ar-AE" sz="3200" i="0">
                              <a:latin typeface="Cambria Math" panose="02040503050406030204" pitchFamily="18" charset="0"/>
                            </a:rPr>
                            <m:t>Fourier</m:t>
                          </m:r>
                        </m:lim>
                      </m:limUpp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320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3200" i="0">
                                          <a:latin typeface="Cambria Math" panose="02040503050406030204" pitchFamily="18" charset="0"/>
                                        </a:rPr>
                                        <m:t>knee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sz="3200" dirty="0"/>
              </a:p>
            </p:txBody>
          </p:sp>
        </mc:Choice>
        <mc:Fallback xmlns="">
          <p:sp>
            <p:nvSpPr>
              <p:cNvPr id="12" name="Formula 9">
                <a:extLst>
                  <a:ext uri="{FF2B5EF4-FFF2-40B4-BE49-F238E27FC236}">
                    <a16:creationId xmlns:a16="http://schemas.microsoft.com/office/drawing/2014/main" id="{77D1285B-4E1A-414A-B6FB-DAEFA0FAE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80" y="5394960"/>
                <a:ext cx="7931160" cy="15678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605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FE8E89-26A6-7D48-A13B-09E140E57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04560" y="1456847"/>
            <a:ext cx="7071503" cy="34149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15740-6BB7-0946-88BC-6174CBF745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Shape 6">
                <a:extLst>
                  <a:ext uri="{FF2B5EF4-FFF2-40B4-BE49-F238E27FC236}">
                    <a16:creationId xmlns:a16="http://schemas.microsoft.com/office/drawing/2014/main" id="{FA54DBF5-9901-A04D-A951-0F06D632512A}"/>
                  </a:ext>
                </a:extLst>
              </p:cNvPr>
              <p:cNvSpPr txBox="1"/>
              <p:nvPr/>
            </p:nvSpPr>
            <p:spPr>
              <a:xfrm>
                <a:off x="2856394" y="770687"/>
                <a:ext cx="4114800" cy="686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4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1/</a:t>
                </a:r>
                <a14:m>
                  <m:oMath xmlns:m="http://schemas.openxmlformats.org/officeDocument/2006/math">
                    <m:r>
                      <a:rPr lang="ar-AE" sz="440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endParaRPr lang="en-US" sz="4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>
          <p:sp>
            <p:nvSpPr>
              <p:cNvPr id="9" name="TextShape 6">
                <a:extLst>
                  <a:ext uri="{FF2B5EF4-FFF2-40B4-BE49-F238E27FC236}">
                    <a16:creationId xmlns:a16="http://schemas.microsoft.com/office/drawing/2014/main" id="{FA54DBF5-9901-A04D-A951-0F06D6325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394" y="770687"/>
                <a:ext cx="4114800" cy="686160"/>
              </a:xfrm>
              <a:prstGeom prst="rect">
                <a:avLst/>
              </a:prstGeom>
              <a:blipFill>
                <a:blip r:embed="rId3"/>
                <a:stretch>
                  <a:fillRect l="-6154" t="-18182" b="-5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Formula 8">
                <a:extLst>
                  <a:ext uri="{FF2B5EF4-FFF2-40B4-BE49-F238E27FC236}">
                    <a16:creationId xmlns:a16="http://schemas.microsoft.com/office/drawing/2014/main" id="{C350D3AD-5780-D540-8FFD-086E2C4B2BE1}"/>
                  </a:ext>
                </a:extLst>
              </p:cNvPr>
              <p:cNvSpPr txBox="1"/>
              <p:nvPr/>
            </p:nvSpPr>
            <p:spPr>
              <a:xfrm>
                <a:off x="1828800" y="4779987"/>
                <a:ext cx="4870080" cy="7779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3200" i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ar-A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GB" sz="320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200" dirty="0"/>
                            <m:t>N</m:t>
                          </m:r>
                          <m:r>
                            <m:rPr>
                              <m:sty m:val="p"/>
                            </m:rPr>
                            <a:rPr lang="en-US" sz="3200" b="0" i="0" baseline="30000" smtClean="0">
                              <a:latin typeface="Cambria Math" panose="02040503050406030204" pitchFamily="18" charset="0"/>
                            </a:rPr>
                            <m:t>wn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𝑡𝑡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sz="3200" dirty="0"/>
              </a:p>
            </p:txBody>
          </p:sp>
        </mc:Choice>
        <mc:Fallback>
          <p:sp>
            <p:nvSpPr>
              <p:cNvPr id="11" name="Formula 8">
                <a:extLst>
                  <a:ext uri="{FF2B5EF4-FFF2-40B4-BE49-F238E27FC236}">
                    <a16:creationId xmlns:a16="http://schemas.microsoft.com/office/drawing/2014/main" id="{C350D3AD-5780-D540-8FFD-086E2C4B2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779987"/>
                <a:ext cx="4870080" cy="777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Formula 9">
                <a:extLst>
                  <a:ext uri="{FF2B5EF4-FFF2-40B4-BE49-F238E27FC236}">
                    <a16:creationId xmlns:a16="http://schemas.microsoft.com/office/drawing/2014/main" id="{77D1285B-4E1A-414A-B6FB-DAEFA0FAE961}"/>
                  </a:ext>
                </a:extLst>
              </p:cNvPr>
              <p:cNvSpPr txBox="1"/>
              <p:nvPr/>
            </p:nvSpPr>
            <p:spPr>
              <a:xfrm>
                <a:off x="1074570" y="5486400"/>
                <a:ext cx="7931160" cy="15678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3200" i="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ar-A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GB" sz="3200">
                                          <a:latin typeface="Cambria Math" panose="02040503050406030204" pitchFamily="18" charset="0"/>
                                        </a:rPr>
                                        <m:t>corr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200" dirty="0"/>
                            <m:t>N</m:t>
                          </m:r>
                          <m:r>
                            <m:rPr>
                              <m:sty m:val="p"/>
                            </m:rPr>
                            <a:rPr lang="en-US" sz="3200" b="0" i="0" baseline="30000" smtClean="0">
                              <a:latin typeface="Cambria Math" panose="02040503050406030204" pitchFamily="18" charset="0"/>
                            </a:rPr>
                            <m:t>corr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𝑡𝑡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limUpp>
                        <m:limUp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⇒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ar-AE" sz="3200" i="0">
                              <a:latin typeface="Cambria Math" panose="02040503050406030204" pitchFamily="18" charset="0"/>
                            </a:rPr>
                            <m:t>Fourier</m:t>
                          </m:r>
                        </m:lim>
                      </m:limUpp>
                      <m:sSubSup>
                        <m:sSub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320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320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3200" i="0">
                                          <a:latin typeface="Cambria Math" panose="02040503050406030204" pitchFamily="18" charset="0"/>
                                        </a:rPr>
                                        <m:t>knee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sz="3200" dirty="0"/>
              </a:p>
            </p:txBody>
          </p:sp>
        </mc:Choice>
        <mc:Fallback>
          <p:sp>
            <p:nvSpPr>
              <p:cNvPr id="12" name="Formula 9">
                <a:extLst>
                  <a:ext uri="{FF2B5EF4-FFF2-40B4-BE49-F238E27FC236}">
                    <a16:creationId xmlns:a16="http://schemas.microsoft.com/office/drawing/2014/main" id="{77D1285B-4E1A-414A-B6FB-DAEFA0FAE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570" y="5486400"/>
                <a:ext cx="7931160" cy="15678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262A68-4D84-9448-9F30-B6C6F10CCC06}"/>
                  </a:ext>
                </a:extLst>
              </p:cNvPr>
              <p:cNvSpPr txBox="1"/>
              <p:nvPr/>
            </p:nvSpPr>
            <p:spPr>
              <a:xfrm>
                <a:off x="4913794" y="2143007"/>
                <a:ext cx="8012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knee</m:t>
                          </m:r>
                        </m:sub>
                      </m:sSub>
                    </m:oMath>
                  </m:oMathPara>
                </a14:m>
                <a:endParaRPr lang="en-NO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262A68-4D84-9448-9F30-B6C6F10CC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794" y="2143007"/>
                <a:ext cx="801245" cy="400110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6175A3-31E6-6748-870F-49D83C845003}"/>
                  </a:ext>
                </a:extLst>
              </p:cNvPr>
              <p:cNvSpPr txBox="1"/>
              <p:nvPr/>
            </p:nvSpPr>
            <p:spPr>
              <a:xfrm>
                <a:off x="2771020" y="1564099"/>
                <a:ext cx="4168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00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NO" sz="2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6175A3-31E6-6748-870F-49D83C845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020" y="1564099"/>
                <a:ext cx="416844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D668D2-20EB-F043-83D9-46FCD0F30812}"/>
                  </a:ext>
                </a:extLst>
              </p:cNvPr>
              <p:cNvSpPr txBox="1"/>
              <p:nvPr/>
            </p:nvSpPr>
            <p:spPr>
              <a:xfrm>
                <a:off x="7589520" y="2386988"/>
                <a:ext cx="540597" cy="406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0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ar-AE" sz="20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2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NO" sz="2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D668D2-20EB-F043-83D9-46FCD0F30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520" y="2386988"/>
                <a:ext cx="540597" cy="406137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4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D84A7-60C6-6F4C-BD71-9AB59AEC95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rmula 2">
                <a:extLst>
                  <a:ext uri="{FF2B5EF4-FFF2-40B4-BE49-F238E27FC236}">
                    <a16:creationId xmlns:a16="http://schemas.microsoft.com/office/drawing/2014/main" id="{D3B29C7E-C3C1-F246-978A-60F5CE707B31}"/>
                  </a:ext>
                </a:extLst>
              </p:cNvPr>
              <p:cNvSpPr txBox="1"/>
              <p:nvPr/>
            </p:nvSpPr>
            <p:spPr>
              <a:xfrm>
                <a:off x="1005839" y="1713509"/>
                <a:ext cx="8068945" cy="6310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A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wn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ar-AE" sz="2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e>
                      </m:d>
                      <m:sSup>
                        <m:sSup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ar-AE" sz="2800" i="0">
                              <a:latin typeface="Cambria Math" panose="02040503050406030204" pitchFamily="18" charset="0"/>
                            </a:rPr>
                            <m:t>corr</m:t>
                          </m:r>
                        </m:sup>
                      </m:sSup>
                      <m:r>
                        <a:rPr lang="ar-AE" sz="28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GB" sz="2800" dirty="0"/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wn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ar-AE" sz="28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GB" sz="2800" dirty="0"/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wn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bSup>
                      <m:sSub>
                        <m:sSub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8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GB" sz="2800" dirty="0"/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corr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bSup>
                      <m:sSub>
                        <m:sSub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5" name="Formula 2">
                <a:extLst>
                  <a:ext uri="{FF2B5EF4-FFF2-40B4-BE49-F238E27FC236}">
                    <a16:creationId xmlns:a16="http://schemas.microsoft.com/office/drawing/2014/main" id="{D3B29C7E-C3C1-F246-978A-60F5CE707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39" y="1713509"/>
                <a:ext cx="8068945" cy="631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Shape 3">
            <a:extLst>
              <a:ext uri="{FF2B5EF4-FFF2-40B4-BE49-F238E27FC236}">
                <a16:creationId xmlns:a16="http://schemas.microsoft.com/office/drawing/2014/main" id="{94E4FEED-A994-E84B-BAAA-57D5BF6FEF33}"/>
              </a:ext>
            </a:extLst>
          </p:cNvPr>
          <p:cNvSpPr txBox="1"/>
          <p:nvPr/>
        </p:nvSpPr>
        <p:spPr>
          <a:xfrm>
            <a:off x="1005839" y="908734"/>
            <a:ext cx="7955280" cy="77147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Sampling the correlated noise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Formula 5">
                <a:extLst>
                  <a:ext uri="{FF2B5EF4-FFF2-40B4-BE49-F238E27FC236}">
                    <a16:creationId xmlns:a16="http://schemas.microsoft.com/office/drawing/2014/main" id="{6F931A68-9880-B347-9990-D596738602C6}"/>
                  </a:ext>
                </a:extLst>
              </p:cNvPr>
              <p:cNvSpPr txBox="1"/>
              <p:nvPr/>
            </p:nvSpPr>
            <p:spPr>
              <a:xfrm>
                <a:off x="1578465" y="2258633"/>
                <a:ext cx="2286000" cy="5396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280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nor/>
                        </m:rPr>
                        <a:rPr lang="en-NO" sz="2800" dirty="0">
                          <a:latin typeface="Apple Chancery" panose="03020702040506060504" pitchFamily="66" charset="-79"/>
                          <a:ea typeface="STXingkai" panose="02010800040101010101" pitchFamily="2" charset="-122"/>
                          <a:cs typeface="Apple Chancery" panose="03020702040506060504" pitchFamily="66" charset="-79"/>
                        </a:rPr>
                        <m:t>N</m:t>
                      </m:r>
                      <m:d>
                        <m:d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sz="2800" dirty="0"/>
              </a:p>
            </p:txBody>
          </p:sp>
        </mc:Choice>
        <mc:Fallback>
          <p:sp>
            <p:nvSpPr>
              <p:cNvPr id="7" name="Formula 5">
                <a:extLst>
                  <a:ext uri="{FF2B5EF4-FFF2-40B4-BE49-F238E27FC236}">
                    <a16:creationId xmlns:a16="http://schemas.microsoft.com/office/drawing/2014/main" id="{6F931A68-9880-B347-9990-D59673860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65" y="2258633"/>
                <a:ext cx="2286000" cy="539640"/>
              </a:xfrm>
              <a:prstGeom prst="rect">
                <a:avLst/>
              </a:prstGeom>
              <a:blipFill>
                <a:blip r:embed="rId3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0129AB5-2179-864A-B089-FF27F0606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346" y="4265240"/>
            <a:ext cx="7129769" cy="29269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Formula 2">
                <a:extLst>
                  <a:ext uri="{FF2B5EF4-FFF2-40B4-BE49-F238E27FC236}">
                    <a16:creationId xmlns:a16="http://schemas.microsoft.com/office/drawing/2014/main" id="{BF0F34C5-5110-F646-BCD8-5479055ED98A}"/>
                  </a:ext>
                </a:extLst>
              </p:cNvPr>
              <p:cNvSpPr txBox="1"/>
              <p:nvPr/>
            </p:nvSpPr>
            <p:spPr>
              <a:xfrm>
                <a:off x="892174" y="3197106"/>
                <a:ext cx="8068945" cy="1068133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ar-AE" sz="2800">
                              <a:latin typeface="Cambria Math" panose="02040503050406030204" pitchFamily="18" charset="0"/>
                            </a:rPr>
                            <m:t>corr</m:t>
                          </m:r>
                        </m:sup>
                      </m:sSubSup>
                      <m:r>
                        <a:rPr lang="ar-AE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ar-AE" sz="2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wn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ar-A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GB" sz="2800" dirty="0"/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dirty="0">
                                      <a:latin typeface="Cambria Math" panose="02040503050406030204" pitchFamily="18" charset="0"/>
                                    </a:rPr>
                                    <m:t>wn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latin typeface="Cambria Math" panose="02040503050406030204" pitchFamily="18" charset="0"/>
                                </a:rPr>
                                <m:t>wn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ar-AE" sz="28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orr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2800" dirty="0"/>
              </a:p>
            </p:txBody>
          </p:sp>
        </mc:Choice>
        <mc:Fallback>
          <p:sp>
            <p:nvSpPr>
              <p:cNvPr id="19" name="Formula 2">
                <a:extLst>
                  <a:ext uri="{FF2B5EF4-FFF2-40B4-BE49-F238E27FC236}">
                    <a16:creationId xmlns:a16="http://schemas.microsoft.com/office/drawing/2014/main" id="{BF0F34C5-5110-F646-BCD8-5479055ED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74" y="3197106"/>
                <a:ext cx="8068945" cy="1068133"/>
              </a:xfrm>
              <a:prstGeom prst="rect">
                <a:avLst/>
              </a:prstGeom>
              <a:blipFill>
                <a:blip r:embed="rId5"/>
                <a:stretch>
                  <a:fillRect b="-15294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5391605D-1A1A-6841-84E9-1F15858CC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346" y="4265241"/>
            <a:ext cx="7129768" cy="292695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473FBB-8049-DF46-9766-EA1975ECB0E1}"/>
              </a:ext>
            </a:extLst>
          </p:cNvPr>
          <p:cNvCxnSpPr>
            <a:cxnSpLocks/>
          </p:cNvCxnSpPr>
          <p:nvPr/>
        </p:nvCxnSpPr>
        <p:spPr>
          <a:xfrm>
            <a:off x="1989455" y="3319957"/>
            <a:ext cx="5783580" cy="904017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5FFCE5-90BF-AF42-BD96-9BB0476ECF9D}"/>
              </a:ext>
            </a:extLst>
          </p:cNvPr>
          <p:cNvCxnSpPr>
            <a:cxnSpLocks/>
          </p:cNvCxnSpPr>
          <p:nvPr/>
        </p:nvCxnSpPr>
        <p:spPr>
          <a:xfrm flipV="1">
            <a:off x="1989455" y="3319959"/>
            <a:ext cx="5783580" cy="904015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1485293-B858-134E-8212-CB7A778439AF}"/>
              </a:ext>
            </a:extLst>
          </p:cNvPr>
          <p:cNvSpPr txBox="1"/>
          <p:nvPr/>
        </p:nvSpPr>
        <p:spPr>
          <a:xfrm>
            <a:off x="3703955" y="4379279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>
                <a:solidFill>
                  <a:srgbClr val="FF0000"/>
                </a:solidFill>
              </a:rPr>
              <a:t>Masked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8394A2-D217-2B4D-87FD-4487F79909F8}"/>
              </a:ext>
            </a:extLst>
          </p:cNvPr>
          <p:cNvSpPr txBox="1"/>
          <p:nvPr/>
        </p:nvSpPr>
        <p:spPr>
          <a:xfrm>
            <a:off x="572135" y="299494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800" dirty="0"/>
              <a:t>Solve in Fourier space: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24AFD6-B3E8-2749-9AED-311B40F8BB8A}"/>
                  </a:ext>
                </a:extLst>
              </p14:cNvPr>
              <p14:cNvContentPartPr/>
              <p14:nvPr/>
            </p14:nvContentPartPr>
            <p14:xfrm>
              <a:off x="4437090" y="1630890"/>
              <a:ext cx="1156320" cy="708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24AFD6-B3E8-2749-9AED-311B40F8BB8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19450" y="1613250"/>
                <a:ext cx="1191960" cy="74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C01F907-A2DF-9F48-8F39-FE41A892AA5B}"/>
                  </a:ext>
                </a:extLst>
              </p14:cNvPr>
              <p14:cNvContentPartPr/>
              <p14:nvPr/>
            </p14:nvContentPartPr>
            <p14:xfrm>
              <a:off x="5848290" y="1688130"/>
              <a:ext cx="3285000" cy="760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C01F907-A2DF-9F48-8F39-FE41A892AA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30290" y="1670490"/>
                <a:ext cx="3320640" cy="7963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238FAED-3D37-C24C-90DA-531510C796DC}"/>
              </a:ext>
            </a:extLst>
          </p:cNvPr>
          <p:cNvSpPr txBox="1"/>
          <p:nvPr/>
        </p:nvSpPr>
        <p:spPr>
          <a:xfrm>
            <a:off x="3896247" y="249329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800" dirty="0">
                <a:solidFill>
                  <a:srgbClr val="00B0F0"/>
                </a:solidFill>
              </a:rPr>
              <a:t>Maximum Likelihood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D21F1-9420-DF42-BE2C-0A8ED4AD0DE6}"/>
              </a:ext>
            </a:extLst>
          </p:cNvPr>
          <p:cNvSpPr txBox="1"/>
          <p:nvPr/>
        </p:nvSpPr>
        <p:spPr>
          <a:xfrm>
            <a:off x="6826587" y="252814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800" dirty="0">
                <a:solidFill>
                  <a:srgbClr val="00B050"/>
                </a:solidFill>
              </a:rPr>
              <a:t>Sampling terms</a:t>
            </a:r>
          </a:p>
        </p:txBody>
      </p:sp>
    </p:spTree>
    <p:extLst>
      <p:ext uri="{BB962C8B-B14F-4D97-AF65-F5344CB8AC3E}">
        <p14:creationId xmlns:p14="http://schemas.microsoft.com/office/powerpoint/2010/main" val="13097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3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119B3-98D0-B044-AD01-F989AFF220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6" name="TextShape 3">
            <a:extLst>
              <a:ext uri="{FF2B5EF4-FFF2-40B4-BE49-F238E27FC236}">
                <a16:creationId xmlns:a16="http://schemas.microsoft.com/office/drawing/2014/main" id="{DAC6F7B5-4343-564B-AF9B-6791F5B6DFB4}"/>
              </a:ext>
            </a:extLst>
          </p:cNvPr>
          <p:cNvSpPr txBox="1"/>
          <p:nvPr/>
        </p:nvSpPr>
        <p:spPr>
          <a:xfrm>
            <a:off x="1005839" y="908734"/>
            <a:ext cx="7955280" cy="77147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Sampling the correlated noise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B43E8F-3E25-F749-A9E6-65C0D5F0AA2C}"/>
                  </a:ext>
                </a:extLst>
              </p:cNvPr>
              <p:cNvSpPr txBox="1"/>
              <p:nvPr/>
            </p:nvSpPr>
            <p:spPr>
              <a:xfrm>
                <a:off x="3227254" y="1782618"/>
                <a:ext cx="862608" cy="482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ar-AE" sz="280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p>
                        </m:e>
                      </m:groupChr>
                    </m:oMath>
                  </m:oMathPara>
                </a14:m>
                <a:endParaRPr lang="en-NO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B43E8F-3E25-F749-A9E6-65C0D5F0A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254" y="1782618"/>
                <a:ext cx="862608" cy="482120"/>
              </a:xfrm>
              <a:prstGeom prst="rect">
                <a:avLst/>
              </a:prstGeom>
              <a:blipFill>
                <a:blip r:embed="rId2"/>
                <a:stretch>
                  <a:fillRect l="-11429" b="-82051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8361407-09B5-DF43-9ED7-B97DDFBEA477}"/>
              </a:ext>
            </a:extLst>
          </p:cNvPr>
          <p:cNvSpPr txBox="1"/>
          <p:nvPr/>
        </p:nvSpPr>
        <p:spPr>
          <a:xfrm>
            <a:off x="3476457" y="249738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4000" i="1" dirty="0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686599-7809-6240-96CB-FCBF3709D7FF}"/>
                  </a:ext>
                </a:extLst>
              </p:cNvPr>
              <p:cNvSpPr txBox="1"/>
              <p:nvPr/>
            </p:nvSpPr>
            <p:spPr>
              <a:xfrm>
                <a:off x="4089862" y="1680210"/>
                <a:ext cx="5517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8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NO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686599-7809-6240-96CB-FCBF3709D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862" y="1680210"/>
                <a:ext cx="55175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4B7001-C22F-284B-80D5-D71F2C0A710D}"/>
                  </a:ext>
                </a:extLst>
              </p:cNvPr>
              <p:cNvSpPr txBox="1"/>
              <p:nvPr/>
            </p:nvSpPr>
            <p:spPr>
              <a:xfrm>
                <a:off x="4524820" y="1680210"/>
                <a:ext cx="4549964" cy="673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Sup>
                            <m:sSub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wn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wn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GB" sz="2800" dirty="0"/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NO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4B7001-C22F-284B-80D5-D71F2C0A7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820" y="1680210"/>
                <a:ext cx="4549964" cy="673389"/>
              </a:xfrm>
              <a:prstGeom prst="rect">
                <a:avLst/>
              </a:prstGeom>
              <a:blipFill>
                <a:blip r:embed="rId4"/>
                <a:stretch>
                  <a:fillRect l="-1393" t="-3704" b="-2037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B33F983-42EE-7F48-9B77-3EB106CB6849}"/>
              </a:ext>
            </a:extLst>
          </p:cNvPr>
          <p:cNvSpPr txBox="1"/>
          <p:nvPr/>
        </p:nvSpPr>
        <p:spPr>
          <a:xfrm>
            <a:off x="6564802" y="249738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4000" i="1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88F275-C33D-9B48-BB12-32AE7EDA8F3D}"/>
                  </a:ext>
                </a:extLst>
              </p:cNvPr>
              <p:cNvSpPr txBox="1"/>
              <p:nvPr/>
            </p:nvSpPr>
            <p:spPr>
              <a:xfrm>
                <a:off x="1005839" y="1772991"/>
                <a:ext cx="2301912" cy="580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d>
                            <m:d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ar-A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en-GB" sz="2800" dirty="0"/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wn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ar-A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en-GB" sz="2800" dirty="0"/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corr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d>
                        </m:e>
                      </m:groupChr>
                    </m:oMath>
                  </m:oMathPara>
                </a14:m>
                <a:endParaRPr lang="en-NO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88F275-C33D-9B48-BB12-32AE7EDA8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39" y="1772991"/>
                <a:ext cx="2301912" cy="580608"/>
              </a:xfrm>
              <a:prstGeom prst="rect">
                <a:avLst/>
              </a:prstGeom>
              <a:blipFill>
                <a:blip r:embed="rId5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3BC6AC7-DA31-BC4C-9959-7E4481A3CE51}"/>
              </a:ext>
            </a:extLst>
          </p:cNvPr>
          <p:cNvSpPr txBox="1"/>
          <p:nvPr/>
        </p:nvSpPr>
        <p:spPr>
          <a:xfrm>
            <a:off x="1893742" y="249738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40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F8330-20A2-8345-8CFE-EC486A1E25C3}"/>
              </a:ext>
            </a:extLst>
          </p:cNvPr>
          <p:cNvSpPr txBox="1"/>
          <p:nvPr/>
        </p:nvSpPr>
        <p:spPr>
          <a:xfrm>
            <a:off x="4433798" y="2560526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4000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AAA0B3-179E-FA49-849C-612891563893}"/>
              </a:ext>
            </a:extLst>
          </p:cNvPr>
          <p:cNvSpPr txBox="1"/>
          <p:nvPr/>
        </p:nvSpPr>
        <p:spPr>
          <a:xfrm>
            <a:off x="1005839" y="3244506"/>
            <a:ext cx="718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Solve by iterative conjugate gradient (CG) method: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1B7D4B-8651-5A4F-80ED-7077F53AD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011" y="3985661"/>
            <a:ext cx="7129769" cy="2926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5F0299-8217-234F-A7C5-53A3F58BC18A}"/>
              </a:ext>
            </a:extLst>
          </p:cNvPr>
          <p:cNvSpPr txBox="1"/>
          <p:nvPr/>
        </p:nvSpPr>
        <p:spPr>
          <a:xfrm>
            <a:off x="5865251" y="3706171"/>
            <a:ext cx="3307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(See </a:t>
            </a:r>
            <a:r>
              <a:rPr lang="en-GB" dirty="0" err="1"/>
              <a:t>Keihänen</a:t>
            </a:r>
            <a:r>
              <a:rPr lang="en-GB" dirty="0"/>
              <a:t> et. al. (2020) for details)</a:t>
            </a:r>
            <a:endParaRPr lang="en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18F45-D680-3045-B711-8A5560511BE9}"/>
              </a:ext>
            </a:extLst>
          </p:cNvPr>
          <p:cNvSpPr txBox="1"/>
          <p:nvPr/>
        </p:nvSpPr>
        <p:spPr>
          <a:xfrm>
            <a:off x="256547" y="3622671"/>
            <a:ext cx="5761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solidFill>
                  <a:srgbClr val="FF0000"/>
                </a:solidFill>
              </a:rPr>
              <a:t>Costly, but doable, in terms of CPU-time!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AEC46-D760-6A4F-ABCB-695A32CC47CE}"/>
              </a:ext>
            </a:extLst>
          </p:cNvPr>
          <p:cNvSpPr/>
          <p:nvPr/>
        </p:nvSpPr>
        <p:spPr>
          <a:xfrm>
            <a:off x="2077739" y="4130818"/>
            <a:ext cx="3288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O" dirty="0">
                <a:solidFill>
                  <a:srgbClr val="FF0000"/>
                </a:solidFill>
              </a:rPr>
              <a:t>(See </a:t>
            </a:r>
            <a:r>
              <a:rPr lang="en-GB" dirty="0">
                <a:solidFill>
                  <a:srgbClr val="FF0000"/>
                </a:solidFill>
              </a:rPr>
              <a:t>Galloway et. al. (2020) for details)</a:t>
            </a:r>
            <a:endParaRPr lang="en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8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D17995-ECC4-9E40-8EB6-7498DC413E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62816-BCA7-9345-80BC-DF855034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868802"/>
            <a:ext cx="7360920" cy="603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32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C11CE-CC4E-5641-9011-A1A8CDE299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F0EE8A-EC4C-4D42-811C-0F4415AD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65C96321-0CD9-6E44-87E6-0494814E62C7}"/>
              </a:ext>
            </a:extLst>
          </p:cNvPr>
          <p:cNvSpPr txBox="1"/>
          <p:nvPr/>
        </p:nvSpPr>
        <p:spPr>
          <a:xfrm>
            <a:off x="914400" y="1005840"/>
            <a:ext cx="8503920" cy="73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Noise power spectrum sampling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Formula 3">
            <a:extLst>
              <a:ext uri="{FF2B5EF4-FFF2-40B4-BE49-F238E27FC236}">
                <a16:creationId xmlns:a16="http://schemas.microsoft.com/office/drawing/2014/main" id="{19D5ECD0-1084-6F4C-9261-E9EE31D3B3E8}"/>
              </a:ext>
            </a:extLst>
          </p:cNvPr>
          <p:cNvSpPr txBox="1"/>
          <p:nvPr/>
        </p:nvSpPr>
        <p:spPr>
          <a:xfrm>
            <a:off x="4731840" y="3621240"/>
            <a:ext cx="719640" cy="3596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Formula 4">
                <a:extLst>
                  <a:ext uri="{FF2B5EF4-FFF2-40B4-BE49-F238E27FC236}">
                    <a16:creationId xmlns:a16="http://schemas.microsoft.com/office/drawing/2014/main" id="{F4114411-E1FF-9646-BD71-629FD84E3555}"/>
                  </a:ext>
                </a:extLst>
              </p:cNvPr>
              <p:cNvSpPr txBox="1"/>
              <p:nvPr/>
            </p:nvSpPr>
            <p:spPr>
              <a:xfrm>
                <a:off x="1912275" y="3174120"/>
                <a:ext cx="5525190" cy="85932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ar-AE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280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ar-AE" sz="28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ar-AE" sz="2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sz="280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ar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ar-AE" sz="2800" i="0">
                            <a:latin typeface="Cambria Math" panose="02040503050406030204" pitchFamily="18" charset="0"/>
                          </a:rPr>
                          <m:t>Var</m:t>
                        </m:r>
                        <m:d>
                          <m:dPr>
                            <m:ctrlPr>
                              <a:rPr lang="ar-AE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ar-AE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ar-AE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ar-AE" sz="28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ar-AE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ar-AE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ar-AE" sz="28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ar-AE" sz="28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ar-AE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ar-AE" sz="280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2800" dirty="0"/>
                  <a:t> </a:t>
                </a:r>
                <a14:m>
                  <m:oMath xmlns:m="http://schemas.openxmlformats.org/officeDocument/2006/math">
                    <m:r>
                      <a:rPr lang="ar-AE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8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sz="2800">
                            <a:latin typeface="Cambria Math" panose="02040503050406030204" pitchFamily="18" charset="0"/>
                          </a:rPr>
                          <m:t>corr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:endParaRPr sz="2800" dirty="0"/>
              </a:p>
            </p:txBody>
          </p:sp>
        </mc:Choice>
        <mc:Fallback xmlns="">
          <p:sp>
            <p:nvSpPr>
              <p:cNvPr id="7" name="Formula 4">
                <a:extLst>
                  <a:ext uri="{FF2B5EF4-FFF2-40B4-BE49-F238E27FC236}">
                    <a16:creationId xmlns:a16="http://schemas.microsoft.com/office/drawing/2014/main" id="{F4114411-E1FF-9646-BD71-629FD84E3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275" y="3174120"/>
                <a:ext cx="5525190" cy="8593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5">
            <a:extLst>
              <a:ext uri="{FF2B5EF4-FFF2-40B4-BE49-F238E27FC236}">
                <a16:creationId xmlns:a16="http://schemas.microsoft.com/office/drawing/2014/main" id="{A6CD7B8F-FEAD-E849-884C-6A860B21364A}"/>
              </a:ext>
            </a:extLst>
          </p:cNvPr>
          <p:cNvSpPr txBox="1"/>
          <p:nvPr/>
        </p:nvSpPr>
        <p:spPr>
          <a:xfrm>
            <a:off x="914400" y="1806668"/>
            <a:ext cx="786384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Need to sample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ea"/>
                <a:ea typeface="+mj-ea"/>
              </a:rPr>
              <a:t>n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oise PSD parameters  (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Formula 6">
                <a:extLst>
                  <a:ext uri="{FF2B5EF4-FFF2-40B4-BE49-F238E27FC236}">
                    <a16:creationId xmlns:a16="http://schemas.microsoft.com/office/drawing/2014/main" id="{1FC83856-3C74-F749-8CCC-0B4F2A2434B2}"/>
                  </a:ext>
                </a:extLst>
              </p:cNvPr>
              <p:cNvSpPr txBox="1"/>
              <p:nvPr/>
            </p:nvSpPr>
            <p:spPr>
              <a:xfrm>
                <a:off x="5462910" y="1750156"/>
                <a:ext cx="2834640" cy="472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ar-AE" sz="24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ar-AE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ar-AE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knee</m:t>
                              </m:r>
                            </m:sub>
                          </m:sSub>
                          <m:r>
                            <a:rPr lang="ar-AE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ar-AE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Formula 6">
                <a:extLst>
                  <a:ext uri="{FF2B5EF4-FFF2-40B4-BE49-F238E27FC236}">
                    <a16:creationId xmlns:a16="http://schemas.microsoft.com/office/drawing/2014/main" id="{1FC83856-3C74-F749-8CCC-0B4F2A243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10" y="1750156"/>
                <a:ext cx="2834640" cy="472680"/>
              </a:xfrm>
              <a:prstGeom prst="rect">
                <a:avLst/>
              </a:prstGeom>
              <a:blipFill>
                <a:blip r:embed="rId3"/>
                <a:stretch>
                  <a:fillRect t="-5128" b="-2820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Shape 7">
            <a:extLst>
              <a:ext uri="{FF2B5EF4-FFF2-40B4-BE49-F238E27FC236}">
                <a16:creationId xmlns:a16="http://schemas.microsoft.com/office/drawing/2014/main" id="{E45F1BC7-C387-C54E-9321-705C208C1A00}"/>
              </a:ext>
            </a:extLst>
          </p:cNvPr>
          <p:cNvSpPr txBox="1"/>
          <p:nvPr/>
        </p:nvSpPr>
        <p:spPr>
          <a:xfrm>
            <a:off x="8023860" y="1828804"/>
            <a:ext cx="19512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TextShape 8">
            <a:extLst>
              <a:ext uri="{FF2B5EF4-FFF2-40B4-BE49-F238E27FC236}">
                <a16:creationId xmlns:a16="http://schemas.microsoft.com/office/drawing/2014/main" id="{41ED0436-4D78-164A-BC98-BB6101E5A63C}"/>
              </a:ext>
            </a:extLst>
          </p:cNvPr>
          <p:cNvSpPr txBox="1"/>
          <p:nvPr/>
        </p:nvSpPr>
        <p:spPr>
          <a:xfrm>
            <a:off x="914400" y="2674620"/>
            <a:ext cx="3749040" cy="657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use the following trick to fix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ormula 9">
                <a:extLst>
                  <a:ext uri="{FF2B5EF4-FFF2-40B4-BE49-F238E27FC236}">
                    <a16:creationId xmlns:a16="http://schemas.microsoft.com/office/drawing/2014/main" id="{59847663-CE2A-4646-8706-E28524082075}"/>
                  </a:ext>
                </a:extLst>
              </p:cNvPr>
              <p:cNvSpPr txBox="1"/>
              <p:nvPr/>
            </p:nvSpPr>
            <p:spPr>
              <a:xfrm>
                <a:off x="4480560" y="2653380"/>
                <a:ext cx="411480" cy="3236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20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12" name="Formula 9">
                <a:extLst>
                  <a:ext uri="{FF2B5EF4-FFF2-40B4-BE49-F238E27FC236}">
                    <a16:creationId xmlns:a16="http://schemas.microsoft.com/office/drawing/2014/main" id="{59847663-CE2A-4646-8706-E28524082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60" y="2653380"/>
                <a:ext cx="411480" cy="323640"/>
              </a:xfrm>
              <a:prstGeom prst="rect">
                <a:avLst/>
              </a:prstGeom>
              <a:blipFill>
                <a:blip r:embed="rId4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Shape 10">
            <a:extLst>
              <a:ext uri="{FF2B5EF4-FFF2-40B4-BE49-F238E27FC236}">
                <a16:creationId xmlns:a16="http://schemas.microsoft.com/office/drawing/2014/main" id="{9672628E-4952-1044-A917-D358FA562957}"/>
              </a:ext>
            </a:extLst>
          </p:cNvPr>
          <p:cNvSpPr txBox="1"/>
          <p:nvPr/>
        </p:nvSpPr>
        <p:spPr>
          <a:xfrm>
            <a:off x="4846320" y="268956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(so       is not sampled!)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ormula 11">
                <a:extLst>
                  <a:ext uri="{FF2B5EF4-FFF2-40B4-BE49-F238E27FC236}">
                    <a16:creationId xmlns:a16="http://schemas.microsoft.com/office/drawing/2014/main" id="{6B9647E1-7C36-2B41-8C74-129313FC6DE2}"/>
                  </a:ext>
                </a:extLst>
              </p:cNvPr>
              <p:cNvSpPr txBox="1"/>
              <p:nvPr/>
            </p:nvSpPr>
            <p:spPr>
              <a:xfrm>
                <a:off x="5256532" y="2639528"/>
                <a:ext cx="411480" cy="2469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20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14" name="Formula 11">
                <a:extLst>
                  <a:ext uri="{FF2B5EF4-FFF2-40B4-BE49-F238E27FC236}">
                    <a16:creationId xmlns:a16="http://schemas.microsoft.com/office/drawing/2014/main" id="{6B9647E1-7C36-2B41-8C74-129313FC6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532" y="2639528"/>
                <a:ext cx="411480" cy="246960"/>
              </a:xfrm>
              <a:prstGeom prst="rect">
                <a:avLst/>
              </a:prstGeom>
              <a:blipFill>
                <a:blip r:embed="rId5"/>
                <a:stretch>
                  <a:fillRect b="-5714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Shape 12">
            <a:extLst>
              <a:ext uri="{FF2B5EF4-FFF2-40B4-BE49-F238E27FC236}">
                <a16:creationId xmlns:a16="http://schemas.microsoft.com/office/drawing/2014/main" id="{D728A72D-E774-5944-A5F2-019B7FF164A1}"/>
              </a:ext>
            </a:extLst>
          </p:cNvPr>
          <p:cNvSpPr txBox="1"/>
          <p:nvPr/>
        </p:nvSpPr>
        <p:spPr>
          <a:xfrm>
            <a:off x="1005840" y="4206240"/>
            <a:ext cx="69494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the correlated noise parameters we sample from the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Formula 13">
                <a:extLst>
                  <a:ext uri="{FF2B5EF4-FFF2-40B4-BE49-F238E27FC236}">
                    <a16:creationId xmlns:a16="http://schemas.microsoft.com/office/drawing/2014/main" id="{6EC1E416-688A-B34B-B009-359683FA0C02}"/>
                  </a:ext>
                </a:extLst>
              </p:cNvPr>
              <p:cNvSpPr txBox="1"/>
              <p:nvPr/>
            </p:nvSpPr>
            <p:spPr>
              <a:xfrm>
                <a:off x="593880" y="4591432"/>
                <a:ext cx="8892540" cy="882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80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∖</m:t>
                          </m:r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GB" sz="2800" i="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p>
                        </m:e>
                      </m:d>
                      <m:r>
                        <a:rPr lang="ar-AE" sz="280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ar-AE" sz="28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ar-AE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ar-A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GB" sz="2800" dirty="0"/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800">
                                      <a:latin typeface="Cambria Math" panose="02040503050406030204" pitchFamily="18" charset="0"/>
                                    </a:rPr>
                                    <m:t>corr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GB" sz="2800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ar-A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AE" sz="28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GB" sz="2800" i="0">
                                          <a:latin typeface="Cambria Math" panose="02040503050406030204" pitchFamily="18" charset="0"/>
                                        </a:rPr>
                                        <m:t>corr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GB" sz="28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80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b>
                            <m:sup>
                              <m:r>
                                <a:rPr lang="ar-AE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GB" sz="2800" i="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16" name="Formula 13">
                <a:extLst>
                  <a:ext uri="{FF2B5EF4-FFF2-40B4-BE49-F238E27FC236}">
                    <a16:creationId xmlns:a16="http://schemas.microsoft.com/office/drawing/2014/main" id="{6EC1E416-688A-B34B-B009-359683FA0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80" y="4591432"/>
                <a:ext cx="8892540" cy="882000"/>
              </a:xfrm>
              <a:prstGeom prst="rect">
                <a:avLst/>
              </a:prstGeom>
              <a:blipFill>
                <a:blip r:embed="rId6"/>
                <a:stretch>
                  <a:fillRect b="-2957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Shape 14">
            <a:extLst>
              <a:ext uri="{FF2B5EF4-FFF2-40B4-BE49-F238E27FC236}">
                <a16:creationId xmlns:a16="http://schemas.microsoft.com/office/drawing/2014/main" id="{7156F0A0-9EA9-D94F-9B3B-8755B7B09743}"/>
              </a:ext>
            </a:extLst>
          </p:cNvPr>
          <p:cNvSpPr txBox="1"/>
          <p:nvPr/>
        </p:nvSpPr>
        <p:spPr>
          <a:xfrm>
            <a:off x="1005840" y="5577840"/>
            <a:ext cx="16459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ormula 15">
                <a:extLst>
                  <a:ext uri="{FF2B5EF4-FFF2-40B4-BE49-F238E27FC236}">
                    <a16:creationId xmlns:a16="http://schemas.microsoft.com/office/drawing/2014/main" id="{6F3D5BB1-EDDD-3644-9199-83535FDFC532}"/>
                  </a:ext>
                </a:extLst>
              </p:cNvPr>
              <p:cNvSpPr txBox="1"/>
              <p:nvPr/>
            </p:nvSpPr>
            <p:spPr>
              <a:xfrm>
                <a:off x="822960" y="5852160"/>
                <a:ext cx="7805880" cy="11883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2800" dirty="0"/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ar-AE" sz="28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orr</m:t>
                          </m:r>
                        </m:sub>
                      </m:sSub>
                      <m:d>
                        <m:d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ar-AE" sz="28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GB" sz="2800" i="0"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ar-A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AE" sz="28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GB" sz="2800">
                                          <a:latin typeface="Cambria Math" panose="02040503050406030204" pitchFamily="18" charset="0"/>
                                        </a:rPr>
                                        <m:t>corr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limUpp>
                        <m:limUpp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ar-AE" sz="2800">
                                  <a:latin typeface="Cambria Math" panose="02040503050406030204" pitchFamily="18" charset="0"/>
                                </a:rPr>
                                <m:t>⇒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ar-AE" sz="2800" i="0">
                              <a:latin typeface="Cambria Math" panose="02040503050406030204" pitchFamily="18" charset="0"/>
                            </a:rPr>
                            <m:t>Fourier</m:t>
                          </m:r>
                        </m:lim>
                      </m:limUpp>
                      <m:sSubSup>
                        <m:sSubSup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280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80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ar-AE" sz="2800" i="0">
                                          <a:latin typeface="Cambria Math" panose="02040503050406030204" pitchFamily="18" charset="0"/>
                                        </a:rPr>
                                        <m:t>knee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ar-AE" sz="280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18" name="Formula 15">
                <a:extLst>
                  <a:ext uri="{FF2B5EF4-FFF2-40B4-BE49-F238E27FC236}">
                    <a16:creationId xmlns:a16="http://schemas.microsoft.com/office/drawing/2014/main" id="{6F3D5BB1-EDDD-3644-9199-83535FDFC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5852160"/>
                <a:ext cx="7805880" cy="11883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BA716FF-5050-EF4C-990A-68788AAF4566}"/>
              </a:ext>
            </a:extLst>
          </p:cNvPr>
          <p:cNvSpPr txBox="1"/>
          <p:nvPr/>
        </p:nvSpPr>
        <p:spPr>
          <a:xfrm>
            <a:off x="1302385" y="2284787"/>
            <a:ext cx="5270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rgbClr val="FF0000"/>
                </a:solidFill>
              </a:rPr>
              <a:t>(Sampled independently for each ~ 1 hour pointing period (PID))</a:t>
            </a:r>
          </a:p>
        </p:txBody>
      </p:sp>
    </p:spTree>
    <p:extLst>
      <p:ext uri="{BB962C8B-B14F-4D97-AF65-F5344CB8AC3E}">
        <p14:creationId xmlns:p14="http://schemas.microsoft.com/office/powerpoint/2010/main" val="2472691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FD4BE-AC56-A94E-AD2B-7E9180F709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061599-3269-DC4F-BB65-88E90CE2F2FB}"/>
                  </a:ext>
                </a:extLst>
              </p:cNvPr>
              <p:cNvSpPr txBox="1"/>
              <p:nvPr/>
            </p:nvSpPr>
            <p:spPr>
              <a:xfrm>
                <a:off x="2342430" y="971550"/>
                <a:ext cx="53954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O" sz="3600" dirty="0"/>
                  <a:t>Priors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3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3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knee</m:t>
                        </m:r>
                      </m:sub>
                    </m:sSub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NO" sz="3600" dirty="0"/>
                      <m:t>and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NO" sz="3600" dirty="0"/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061599-3269-DC4F-BB65-88E90CE2F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430" y="971550"/>
                <a:ext cx="5395440" cy="646331"/>
              </a:xfrm>
              <a:prstGeom prst="rect">
                <a:avLst/>
              </a:prstGeom>
              <a:blipFill>
                <a:blip r:embed="rId2"/>
                <a:stretch>
                  <a:fillRect l="-3521" t="-13462" b="-3269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70B0B9-38AA-334B-BEE0-BC7305F0594D}"/>
                  </a:ext>
                </a:extLst>
              </p:cNvPr>
              <p:cNvSpPr txBox="1"/>
              <p:nvPr/>
            </p:nvSpPr>
            <p:spPr>
              <a:xfrm>
                <a:off x="561209" y="1737360"/>
                <a:ext cx="874281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O" sz="2800" dirty="0"/>
                  <a:t>Use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knee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NO" sz="2800" dirty="0"/>
                      <m:t>and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NO" sz="2800" dirty="0"/>
                  <a:t> derived in the main Planck LFI DPC analysis (Planck Collaboration II. 2020)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70B0B9-38AA-334B-BEE0-BC7305F05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09" y="1737360"/>
                <a:ext cx="8742811" cy="954107"/>
              </a:xfrm>
              <a:prstGeom prst="rect">
                <a:avLst/>
              </a:prstGeom>
              <a:blipFill>
                <a:blip r:embed="rId3"/>
                <a:stretch>
                  <a:fillRect l="-1451" t="-6494" r="-1451" b="-15584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EB6B0-E8D4-F24F-AA34-68EBD878859C}"/>
                  </a:ext>
                </a:extLst>
              </p:cNvPr>
              <p:cNvSpPr txBox="1"/>
              <p:nvPr/>
            </p:nvSpPr>
            <p:spPr>
              <a:xfrm>
                <a:off x="1049953" y="2918730"/>
                <a:ext cx="4519506" cy="10734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m:rPr>
                              <m:sty m:val="p"/>
                            </m:rPr>
                            <a:rPr lang="en-GB" sz="280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− 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DPC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en-NO" sz="2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EB6B0-E8D4-F24F-AA34-68EBD8788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953" y="2918730"/>
                <a:ext cx="4519506" cy="1073435"/>
              </a:xfrm>
              <a:prstGeom prst="rect">
                <a:avLst/>
              </a:prstGeom>
              <a:blipFill>
                <a:blip r:embed="rId4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11FF8-1845-1743-BD09-1998F094443D}"/>
                  </a:ext>
                </a:extLst>
              </p:cNvPr>
              <p:cNvSpPr txBox="1"/>
              <p:nvPr/>
            </p:nvSpPr>
            <p:spPr>
              <a:xfrm>
                <a:off x="561209" y="4122174"/>
                <a:ext cx="8143127" cy="933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m:rPr>
                            <m:sty m:val="p"/>
                          </m:rPr>
                          <a:rPr lang="en-GB" sz="280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knee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b>
                                          <m:sSubPr>
                                            <m:ctrlPr>
                                              <a:rPr lang="en-US" sz="280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80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sub>
                                        </m:sSub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800">
                                                <a:latin typeface="Cambria Math" panose="02040503050406030204" pitchFamily="18" charset="0"/>
                                              </a:rPr>
                                              <m:t>knee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−</m:t>
                                    </m:r>
                                    <m:func>
                                      <m:func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8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sub>
                                        </m:sSub>
                                      </m:fName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8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knee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8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DPC</m:t>
                                            </m:r>
                                          </m:sup>
                                        </m:sSubSup>
                                      </m:e>
                                    </m:fun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800">
                                                <a:latin typeface="Cambria Math" panose="02040503050406030204" pitchFamily="18" charset="0"/>
                                              </a:rPr>
                                              <m:t>knee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knee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r>
                  <a:rPr lang="en-NO" sz="2800" dirty="0"/>
                  <a:t>,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11FF8-1845-1743-BD09-1998F0944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09" y="4122174"/>
                <a:ext cx="8143127" cy="933332"/>
              </a:xfrm>
              <a:prstGeom prst="rect">
                <a:avLst/>
              </a:prstGeom>
              <a:blipFill>
                <a:blip r:embed="rId5"/>
                <a:stretch>
                  <a:fillRect l="-779" r="-1713" b="-810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D8104D-456C-944B-BAD4-D9897FA185AF}"/>
                  </a:ext>
                </a:extLst>
              </p:cNvPr>
              <p:cNvSpPr txBox="1"/>
              <p:nvPr/>
            </p:nvSpPr>
            <p:spPr>
              <a:xfrm>
                <a:off x="752251" y="5602699"/>
                <a:ext cx="3566810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NO" sz="2800" dirty="0"/>
                  <a:t> = 0.2,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knee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NO" sz="2800" dirty="0"/>
                  <a:t> = 0.1.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D8104D-456C-944B-BAD4-D9897FA18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51" y="5602699"/>
                <a:ext cx="3566810" cy="474425"/>
              </a:xfrm>
              <a:prstGeom prst="rect">
                <a:avLst/>
              </a:prstGeom>
              <a:blipFill>
                <a:blip r:embed="rId6"/>
                <a:stretch>
                  <a:fillRect l="-2482" t="-23684" r="-4965" b="-34211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279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14544</TotalTime>
  <Words>722</Words>
  <Application>Microsoft Macintosh PowerPoint</Application>
  <PresentationFormat>Custom</PresentationFormat>
  <Paragraphs>160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Cambria Math</vt:lpstr>
      <vt:lpstr>Roboto</vt:lpstr>
      <vt:lpstr>Arial</vt:lpstr>
      <vt:lpstr>APPLE CHANCERY</vt:lpstr>
      <vt:lpstr>Office Theme</vt:lpstr>
      <vt:lpstr>Noise characterization and modelling</vt:lpstr>
      <vt:lpstr>The BeyondPlanck Gibbs sampler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Noise characterization and modelling</dc:title>
  <cp:lastModifiedBy>Håvard Tveit Ihle</cp:lastModifiedBy>
  <cp:revision>60</cp:revision>
  <dcterms:modified xsi:type="dcterms:W3CDTF">2020-11-19T17:24:13Z</dcterms:modified>
</cp:coreProperties>
</file>