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0"/>
  </p:notesMasterIdLst>
  <p:sldIdLst>
    <p:sldId id="258" r:id="rId2"/>
    <p:sldId id="261" r:id="rId3"/>
    <p:sldId id="262" r:id="rId4"/>
    <p:sldId id="349" r:id="rId5"/>
    <p:sldId id="263" r:id="rId6"/>
    <p:sldId id="350" r:id="rId7"/>
    <p:sldId id="346" r:id="rId8"/>
    <p:sldId id="264" r:id="rId9"/>
    <p:sldId id="351" r:id="rId10"/>
    <p:sldId id="352" r:id="rId11"/>
    <p:sldId id="353" r:id="rId12"/>
    <p:sldId id="354" r:id="rId13"/>
    <p:sldId id="356" r:id="rId14"/>
    <p:sldId id="357" r:id="rId15"/>
    <p:sldId id="358" r:id="rId16"/>
    <p:sldId id="359" r:id="rId17"/>
    <p:sldId id="361" r:id="rId18"/>
    <p:sldId id="355" r:id="rId19"/>
    <p:sldId id="265" r:id="rId20"/>
    <p:sldId id="266" r:id="rId21"/>
    <p:sldId id="362" r:id="rId22"/>
    <p:sldId id="267" r:id="rId23"/>
    <p:sldId id="271" r:id="rId24"/>
    <p:sldId id="344" r:id="rId25"/>
    <p:sldId id="268" r:id="rId26"/>
    <p:sldId id="269" r:id="rId27"/>
    <p:sldId id="360" r:id="rId28"/>
    <p:sldId id="348" r:id="rId29"/>
  </p:sldIdLst>
  <p:sldSz cx="12192000" cy="6858000"/>
  <p:notesSz cx="6858000" cy="9144000"/>
  <p:defaultTextStyle>
    <a:defPPr>
      <a:defRPr lang="en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BB28A"/>
    <a:srgbClr val="009193"/>
    <a:srgbClr val="73FDD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6411"/>
    <p:restoredTop sz="96405"/>
  </p:normalViewPr>
  <p:slideViewPr>
    <p:cSldViewPr snapToGrid="0" snapToObjects="1">
      <p:cViewPr varScale="1">
        <p:scale>
          <a:sx n="105" d="100"/>
          <a:sy n="105" d="100"/>
        </p:scale>
        <p:origin x="224" y="7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22T18:14:40.486"/>
    </inkml:context>
    <inkml:brush xml:id="br0">
      <inkml:brushProperty name="width" value="0.1" units="cm"/>
      <inkml:brushProperty name="height" value="0.1" units="cm"/>
      <inkml:brushProperty name="color" value="#FFC114"/>
    </inkml:brush>
  </inkml:definitions>
  <inkml:trace contextRef="#ctx0" brushRef="#br0">0 1 24575,'11'0'0,"16"0"0,18 0 0,27 0 0,27 0 0,-46 0 0,-1 0 0,-1 0 0,-1 0 0,39 0 0,-19 0 0,-16 0 0,-7 0 0,-6 0 0,-1 0 0,0 0 0,1 0 0,-1 0 0,-2 0 0,-8 0 0,-4 0 0,-10 0 0,-1 0 0,10 0 0,8 0 0,19 5 0,14-4 0,2 4 0,4-1 0,-6-2 0,-5 2 0,-4-4 0,-10 0 0,-6 0 0,-12 0 0,-4 0 0,-7 0 0,-7 0 0,0 0 0,-9 2 0,1 0 0,-1 3 0,2-2 0,7 0 0,7-2 0,9 2 0,3-1 0,-2 2 0,-8-3 0,-9-1 0,-4 0 0,-2 0 0,12 0 0,3 0 0,4 0 0,-2 0 0,-8 0 0,-6 0 0,-5 0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22T18:15:59.601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1 0 24575,'47'0'0,"17"0"0,8 0 0,27 0 0,0 0 0,-44 0 0,1 0 0,-3 0 0,-1 0 0,-1 0 0,-1 0 0,30 0 0,-9 0 0,-20 0 0,-5 0 0,-7 4 0,3-2 0,3 2 0,16-3 0,8-1 0,17 0 0,-4 0 0,-2 0 0,-8 0 0,-23 0 0,-7 0 0,-18 0 0,-5 0 0,-8 0 0,-3 0 0,-4 0 0,0 0 0,7 0 0,13 0 0,17 0 0,11 0 0,3 0 0,-8 0 0,-15 0 0,-9 4 0,-13-5 0,-2 6 0,-6-2 0,0-1 0,-2 2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22T18:16:01.901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0 1 24575,'28'0'0,"17"0"0,20 0 0,19 0 0,16 0 0,-7 0 0,3 0 0,-22 0 0,-9 0 0,-22 0 0,-7 0 0,-7 0 0,-4 0 0,3 0 0,-9 0 0,-1 0 0,-6 0 0,-5 0 0,-1 0 0,2 0 0,12 0 0,12 0 0,13 0 0,8 0 0,-6 0 0,-6 0 0,-7 0 0,-10 0 0,-6 0 0,-7 0 0,-3 0 0,2 0 0,13 0 0,13 0 0,18 0 0,-3 0 0,-3 0 0,-18 0 0,-9 0 0,-11 0 0,1 0 0,1 0 0,15 0 0,5 0 0,3 0 0,-3 0 0,-8 0 0,-6 0 0,-8 0 0,-1 0 0,-8 0 0,2 0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22T18:16:04.836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0 1 24575,'41'0'0,"14"0"0,27 0 0,14 0 0,-2 0 0,-6 0 0,-11 0 0,-20 0 0,-16 0 0,-13 0 0,-12 0 0,-3 0 0,-3 0 0,4 0 0,18 0 0,19 0 0,15 0 0,12 0 0,-14 0 0,-4 0 0,-18 0 0,-7 0 0,-1 0 0,-3 0 0,2 0 0,-9 0 0,-5 0 0,-9 0 0,-2 0 0,-5 0 0,2 0 0,-2 0 0,1 0 0,0 0 0,7 0 0,18 0 0,10 0 0,8 0 0,-8 0 0,-11 0 0,-9 0 0,-6 0 0,0 0 0,-2 0 0,0 0 0,-8 0 0,-1 0 0,-6 0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22T18:16:47.849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0 0 24575,'0'27'0,"0"13"0,0 23 0,0 10 0,0 3 0,0-11 0,0-21 0,0-12 0,0-12 0,0-10 0,0 1 0,0-7 0,0 3 0,0-3 0,0 3 0,0 1 0,0-1 0,0 1 0,0 3 0,0 12 0,0 17 0,0 14 0,0 12 0,0 7 0,0 0 0,0 2 0,0 3 0,0-10 0,0 4 0,0-13 0,0-11 0,0-15 0,0-15 0,0-3 0,0 10 0,5 14 0,4 12 0,2-1 0,-1-12 0,-5-10 0,-4-12 0,-1-7 0,0-5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22T18:16:50.600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0 0 24575,'20'11'0,"10"17"0,7 15 0,13 17 0,1 2 0,-2 3 0,-11-10 0,-5-1 0,-3-4 0,-2-7 0,3 1 0,4-4 0,1 0 0,1-4 0,-3 0 0,-8-11 0,-3-1 0,-9-6 0,-1 0 0,-3 0 0,3 0 0,2 7 0,11 4 0,0 14 0,4-2 0,1 11 0,-8-11 0,2 5 0,-5-10 0,0 2 0,-1-6 0,1 2 0,0 5 0,0-2 0,0 14 0,0-14 0,0 1 0,-8-14 0,0-10 0,-8-6 0,-1-6 0,-3-2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22T18:17:51.350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1 47 24575,'20'0'0,"-3"0"0,-9 0 0,-2 0 0,-3 0 0,4 0 0,2 0 0,8 0 0,16 0 0,3-8 0,5 6 0,-7-7 0,-10 8 0,-7-2 0,-1 1 0,-2-1 0,19 3 0,6-1 0,12-2 0,-10 1 0,-7-1 0,-12-1 0,-10 3 0,-1-3 0,-6 4 0,7 0 0,0 0 0,7 0 0,-6 0 0,-3 0 0,-3 0 0,3 0 0,4 4 0,9-3 0,2 6 0,3-6 0,-4 7 0,-8-7 0,-7 6 0,-6-6 0,0 3 0,5-4 0,5 0 0,14 0 0,-2 0 0,9 0 0,-10 0 0,-2 4 0,-10 0 0,-2 1 0,-1-2 0,2-2 0,5-1 0,0 0 0,-5 0 0,-3 0 0,-4 0 0,-1 4 0,4-3 0,3 2 0,9-3 0,9 0 0,2 0 0,-2 0 0,0 0 0,-7 0 0,-3 0 0,-7 0 0,-5 2 0,-4 0 0,3 1 0,2-2 0,6-1 0,11 0 0,2 0 0,2 0 0,-4 0 0,-9 0 0,-6 0 0,-2 0 0,-2 0 0,16 0 0,5 0 0,13 0 0,1 0 0,-4 0 0,-2 0 0,-6 0 0,-6 0 0,-6 0 0,-8 0 0,-6 3 0,-1-2 0,3 2 0,-1-2 0,14-1 0,1 0 0,6 0 0,-1 0 0,-9 0 0,-5 0 0,-1 0 0,-1 0 0,11 0 0,0 0 0,5 0 0,-10 0 0,-3 0 0,-4 0 0,-1 0 0,16 0 0,4 0 0,4 0 0,0 0 0,-15 0 0,-9 0 0,-2 0 0,-6 0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22T18:17:55.498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1749 0 24575,'-15'27'0,"-6"2"0,-7 7 0,-2 2 0,-1-2 0,1-2 0,1 1 0,-1-4 0,0 3 0,1-5 0,9-5 0,4-3 0,8-8 0,4-4 0,0-4 0,1-2 0,2 2 0,-2-3 0,3 4 0,0-1 0,-1 0 0,-2 1 0,-2 2 0,-24 14 0,-12 22 0,4-12 0,-4 4 0,-8 14 0,-2 2 0,-1-1 0,-1 0 0,-3 4 0,2 0 0,10-6 0,3-3 0,-25 23 0,25-14 0,17-25 0,13-10 0,5-8 0,4-4 0,-1-4 0,0 2 0,-5-1 0,-16 13 0,-13 14 0,-18 14 0,-17 19 0,33-32 0,-1 0 0,-33 31 0,7-14 0,25-11 0,10-16 0,15-9 0,6-8 0,6-6 0,-7 0 0,-4 13 0,-9 0 0,-9 15 0,2-5 0,3 3 0,7-9 0,11-3 0,1-9 0,7-4 0,-1 3 0,3-3 0,0 5 0,0-4 0,0 1 0,0-3 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9T12:14:54.33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0 24575,'82'51'0,"1"0"0,0 0 0,0 0 0,-1 0 0,1-1 0,0 1 0,0 0 0,0 0 0,-1 0 0,1 0 0,0 0 0,6 3 0,8 5 0,4 3 0,0 0 0,-3-3 0,-7-3 0,-10-7 0,-15-8 0,-19-12 0,-21-12 0,-19-11 0,5-5 0,-5 5 0,5-6 0,21 0 0,-10 0 0,30 0 0,-24 0 0,4 0 0,-14 0 0,-7 0 0,1 0 0,0 0 0,-6 6 0,4 1 0,-4 0 0,6-2 0,0 1 0,0-4 0,-1 3 0,-5 1 0,-1-10 0,-6 2 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9T12:14:55.825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0 824 24575,'93'-35'0,"1"0"0,-1 0 0,1-1 0,-1 1 0,0 0 0,1 0 0,-1 0 0,0-1 0,1 1 0,-1 0 0,0 0 0,1 0 0,5-3 0,9-3 0,7-2 0,2-1 0,-3 1 0,-6 2 0,-10 4 0,-16 5 0,-17 8 0,-24 7 0,-26 10 0,-17 7 0,-11 0 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9T12:14:57.01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0 24575,'7'6'0,"5"-5"0,-5 5 0,6 0 0,-1-5 0,7 10 0,14 7 0,38 5 0,-26 1 0,1-1 0,31 2 0,4 20 0,-10-22-276,-26 0 0,1 0 276,45 6 0,-20 10 0,-32-27 0,0 7 0,-10-11 0,10 8 0,0-1 552,-10-2-552,10 3 0,-13-3 0,13 2 0,4 1 0,13 11 0,0-6 0,0 6 0,1-8 0,-15-3 0,39 7 0,-31-14 0,3 10 0,6 2-869,-1-10 1,3 0 868,14 11 0,4 3-1222,11 1 1,2 1 1221,0 0 0,-3 2 0,-9-2 0,-6 0 0,-18-5 0,-6-3 0,17-4 0,-42-4 0,-5-4 1511,-1 0-1511,-7-1 0,-5-6 0,-1 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22T18:14:44.522"/>
    </inkml:context>
    <inkml:brush xml:id="br0">
      <inkml:brushProperty name="width" value="0.1" units="cm"/>
      <inkml:brushProperty name="height" value="0.1" units="cm"/>
      <inkml:brushProperty name="color" value="#FFC114"/>
    </inkml:brush>
  </inkml:definitions>
  <inkml:trace contextRef="#ctx0" brushRef="#br0">0 1 24575,'20'0'0,"3"0"0,15 0 0,12 0 0,12 0 0,18 0 0,5 0 0,4 0 0,0 4 0,-7 2 0,-1 5 0,-4-2 0,-4-2 0,1-3 0,-11 2 0,2-5 0,-11 4 0,-12-5 0,-3 0 0,-16 0 0,6 0 0,4 2 0,11 1 0,8 0 0,2-1 0,-4-2 0,-5 5 0,-4-4 0,-6 3 0,3-4 0,-8 0 0,-2 0 0,-10 0 0,-6 0 0,-1 0 0,5 0 0,7 0 0,6 0-6784,-5 0 6784,0 0 0,-11 0 0,-1 0 0,8 0 0,10 0 0,11 0 0,-1 0 6784,-10 0-6784,-9 0 0,-10 0 0,-2 0 0,-6 0 0,3 0 0,-3 0 0,6 0 0,3 0 0,8 0 0,-1 0 0,4 0 0,-9 0 0,-2 0 0,-5 0 0,5 0 0,2 0 0,4-9 0,0 7 0,-11-6 0,-2 8 0,-9 0 0,1 0 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9T12:14:5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3218 1 24575,'-94'30'0,"0"0"0,-1 0 0,1 0 0,0 1 0,0-1 0,0 0 0,0 0 0,-1 0 0,1 1 0,0-1 0,0 0 0,0 0 0,0 1 0,-1-1 0,1 0 0,0 0 0,0 0 0,0 1 0,-5 1 0,-8 2 0,-5 1 0,-4 2 0,-2 1 0,0-1 0,2 0 0,4-1 0,6-2 0,7-2 0,10-3 0,11-3 0,13-4 0,16-5 0,17-5 0,19-5 0,13-6 0,8 5 0,-1 0 0,4-5 0,-4 5 0,6-6 0,0 0 0,-1 0 0,1 0 0,0 0 0,0 0 0,-1 0 0,1 0 0,0 0 0,0 0 0,-1 0 0,7 0 0,-5 0 0,10 0 0,-4 0 0,0 0 0,4 0 0,-10 0 0,5 0 0,-7 0 0,1 0 0,0 0 0,-6-6 0,4 5 0,-4-5 0,6 6 0,-6 0 0,-1 0 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9T12:15:06.28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498 1 24575,'-7'6'0,"-4"1"0,-55 64 0,19-32 0,0 1 0,-2-3 0,-7-10 0,-1 0 0,15-9 0,3 6 0,13-11 0,6-6 0,2-1 0,11-1 0,1-3 0,6 3 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9T12:15:07.29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0 24575,'5'7'0,"-3"4"0,9-9 0,-4 9 0,6-9 0,0 15 0,0-9 0,-1 16 0,1-10 0,0 5 0,0-1 0,-6 2 0,4 6 0,2-1 0,4 14 0,2-10 0,2 11 0,-7-15 0,4 1 0,-5-7 0,6 6 0,-11-11 0,9 4 0,-10 1 0,12-5 0,-11 4 0,4-5 0,-7 0 0,2-6 0,0 4 0,5-9 0,-11 9 0,10-4 0,2 6 0,1 0 0,5 5 0,-6-4 0,5 5 0,-4-7 0,5 1 0,-7 0 0,1-6 0,0 4 0,0-4 0,-1 6 0,1 0 0,0-6 0,0 4 0,0-4 0,-1 6 0,1 0 0,0-6 0,0 4 0,-1-4 0,1 1 0,-6 3 0,5-10 0,-11 5 0,5-6 0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9T12:34:53.87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1 24575,'92'28'0,"0"0"0,0 0 0,1 1 0,-1-1 0,0 0 0,0 1 0,5 2 0,8 3 0,-2 0 0,-11-4 0,-19-7 0,-30-11 0,-26-11 0,9 16 0,2-8 0,23 3 0,-22 0 0,10-5 0,-19 6 0,-2-6 0,-5 4 0,0-10 0,-1 5 0,7 0 0,-5 1 0,10 0 0,-4 4 0,6-9 0,-1 9 0,1-9 0,-1 9 0,-5-4 0,-2 0 0,-5-1 0,6-1 0,-11 2 0,15 1 0,-15 3 0,16-10 0,-9 11 0,9-11 0,-10 10 0,4-9 0,-5 4 0,0-1 0,5-3 0,-4 9 0,11-4 0,-6 0 0,7 4 0,-1-9 0,-5 9 0,4-9 0,-9 3 0,3 1 0,-5-5 0,0 5 0,-1 0 0,1 1 0,0 0 0,0 4 0,-1-4 0,7 0 0,-5-1 0,4 0 0,-5-5 0,0 5 0,-6 0 0,4-5 0,-4 5 0,6-1 0,0-3 0,0 9 0,5-9 0,2 3 0,0 1 0,-2 1 0,1 0 0,-5 4 0,4-9 0,-5 3 0,0-5 0,0 6 0,-1-4 0,-5 9 0,10-10 0,-8 11 0,9-11 0,1 5 0,-5-1 0,4-3 0,-5 4 0,-6-1 0,5-3 0,-5 9 0,5-10 0,-4 5 0,-3-6 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9T12:34:55.44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1062 24575,'90'-32'0,"0"-1"0,0 1 0,0 0 0,0-1 0,0 1 0,1 0 0,-1-1 0,0 1 0,0-1 0,0 1 0,0 0 0,13-4 0,2-1 0,2 0 0,-2 0 0,-3 2 0,-6 2 0,-8 2 0,-11 4 0,-12 3-848,32-13 0,-30 12 848,-22 16 0,38-22 0,-3-1 549,-50 20-549,51-24 281,-58 22-281,28-4 0,-33 5 0,33-6 866,-33 6-866,14 3 0,-14-1 0,-3 4 0,9 0 0,-10-5 0,4 11 0,1-10 0,1 9 0,0-9 0,-2 10 0,-5-11 0,5 11 0,-4-11 0,5 11 0,-6-10 0,-1 9 0,1-3 0,-6 5 0,-1 0 0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9T12:34:57.57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0 24575,'13'6'0,"-1"-5"0,1 11 0,0-5 0,5 11 0,2 2 0,34 34 0,-21-21 0,34 26 0,-38-32 0,16 17 0,-5-18 0,-6 13 0,19-12 0,-24 0 0,24 1 0,-24-3 0,10-8 0,-13 7 0,13-7 0,-10 7 0,10-7 0,-13 2 0,-7-7 0,6 1 0,-11 0 0,4-6 0,-5 4 0,0-9 0,-1 9 0,1-4 0,6 6 0,-5 0 0,10 0 0,-10 5 0,10-4 0,-4 5 0,6-1 0,-1-4 0,1 5 0,13 4 0,-10-7 0,10 8 0,-14-12 0,1 1 0,13 3 0,-10-3 0,10 8 0,-13-12 0,-6 8 0,4-10 0,-10 5 0,10 1 0,-10 0 0,5 0 0,-7-6 0,7 4 0,-5-9 0,4 15 0,1-9 0,1 11 0,5-7 0,1 7 0,-6-5 0,4 4 0,-4 1 0,-1-11 0,0 15 0,-6-14 0,5 9 0,2-5 0,0-1 0,-2 1 0,-5-6 0,0 5 0,-1-11 0,-4 10 0,3-9 0,-4 9 0,6-9 0,0 9 0,-1-4 0,7 6 0,-5-6 0,10 4 0,-10-4 0,5 0 0,-7 5 0,-10-11 0,-4 5 0,-10-6 0,5 0 0,1 0 0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9T12:34:59.51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1356 24575,'68'-59'0,"-1"1"0,1 0 0,-1 0 0,1 0 0,0-1 0,-1 1 0,-3 5 0,0-1 0,-5 3 0,18-15 0,9-8 0,0-1 0,-7 7 0,-17 14 0,-26 22 0,-20 18 0,8-5 0,8-5 0,-15 9 0,21-9 0,-18 11 0,0 6 0,-2-4 0,-5 4 0,0 0 0,5-5 0,-3 5 0,3 0 0,-5-4 0,-1 9 0,1-9 0,0 10 0,-6-11 0,10 11 0,-3-10 0,6 3 0,-1 1 0,-12-4 0,4 10 0,-4-5 0,0 0 0,5 5 0,0-16 0,13-11 0,2-1 0,-2-4 0,-6 14 0,-6 6 0,-1 1 0,1 4 0,-6 3 0,-1 5 0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9T12:52:30.50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1 24575,'84'39'0,"1"0"0,0 0 0,0 1 0,0-1 0,-1 0 0,1 0 0,0 1 0,0-1 0,0 0 0,-1 0 0,1 0 0,15 7 0,8 2 0,2 1 0,-1 0 0,-6-3 0,-8-3 0,-13-4 0,-17-7 0,-22-8 0,-4 7 0,-15-18 0,-11-7 0,-1-6 0,-5 5 0,-1-3 0,-6 3 0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9T12:52:33.26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1 907 24575,'12'0'0,"1"-6"0,19-4 0,-8-9 0,28 8 0,-28-6 0,27-1 0,-14 0 0,47-14 0,7 7-953,-31 4 0,-1-1 953,33-6 0,-8-9 0,-28 18 0,0 9 0,-13-4 0,-4 1 0,-13 4 0,-1-8 1906,1 10-1906,-7-5 0,6 4 0,-11-3 0,24 10 0,-15-11 0,30-6 0,-30 8 0,15-12 0,-5 12 0,-10-3 0,15-8 0,-24 12 0,5-8 0,-6 16 0,-1-11 0,1 5 0,0 0 0,0-4 0,-1 4 0,1-6 0,0 0 0,0 1 0,-1-1 0,-4 0 0,3 6 0,-10-4 0,11 9 0,-5-9 0,5 4 0,1-6 0,0 0 0,5 0 0,-3 1 0,9-1 0,-10-5 0,10 3 0,-10-3 0,10 5 0,-15 0 0,13 1 0,-13-1 0,9 0 0,-5 6 0,-6-4 0,5 9 0,-5-9 0,11 4 0,-4-6 0,5 6 0,-12 1 0,-1 6 0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9T12:52:35.01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0 24575,'13'7'0,"0"-1"0,0 0 0,5-5 0,16 13 0,-6-6 0,12 7 0,-1 1 0,3 0 0,43 8 0,-36-7 0,18 3 0,-28-13 0,-21 5 0,18-11 0,-27 10 0,9-9 0,-11 9 0,5-9 0,42 30 0,18-12 0,5 9-627,-9-13 1,1-2 626,15 3 0,-24-4 0,-1 2 0,26 8 0,-29 5 0,27-3 0,2 1-599,-20 6 599,19-6 0,-5-3 0,-42-7 0,5 0 1214,-3 0-1214,1 7 0,2-5 0,1 1 638,38 3-638,-32-11 0,7 3 0,0 1 0,-6 2 0,31 6 0,-53-9 0,12-5 0,-1 5 0,-10-11 0,4 11 0,-9-13 0,-9 5 0,3-6 0,-5 0 0,0 5 0,-1-3 0,-5 9 0,5-9 0,-11 9 0,16-10 0,-8 11 0,15-5 0,-10 5 0,10 1 0,-10-6 0,5 5 0,-7-11 0,-10 5 0,2-6 0,-10 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22T18:14:48.353"/>
    </inkml:context>
    <inkml:brush xml:id="br0">
      <inkml:brushProperty name="width" value="0.1" units="cm"/>
      <inkml:brushProperty name="height" value="0.1" units="cm"/>
      <inkml:brushProperty name="color" value="#FFC114"/>
    </inkml:brush>
  </inkml:definitions>
  <inkml:trace contextRef="#ctx0" brushRef="#br0">1 125 24575,'58'0'0,"6"0"0,13 0 0,9 0 0,-3 0 0,-5 0 0,-12 0 0,-14 0 0,-7 0 0,-9 0 0,-1 0 0,-5-4 0,0 3 0,3-7 0,2 6 0,5-6 0,0 2 0,-4 1 0,-4-3 0,-8 7 0,-6-3 0,-7 4 0,-3 0 0,5 0 0,11-4 0,14 3 0,10-8 0,4 3 0,-5 0 0,-6-2 0,-13 7 0,-6-3 0,-7 4 0,-4 0 0,-3 0 0,-2 0 0,9-4 0,13 0 0,12-2 0,7-3 0,-5 7 0,-8-6 0,-10 7 0,-6-4 0,-5 5 0,10 0 0,5 0 0,6 0 0,-5 0 0,-8 0 0,-10 0 0,1 0 0,-6 0 0,7 0 0,5 0 0,11 0 0,1 0 0,3 0 0,-8 0 0,-5 0 0,-9 0 0,-2 0 0,-3 0 0,5 0 0,-2 0 0,4 0 0,-5 0 0,0 0 0,9 0 0,2 0 0,6 0 0,-3 0 0,-7 0 0,-4 0 0,-10 0 0,-3 0 0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9T12:52:36.61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0 985 24575,'13'0'0,"5"0"0,16 0 0,-11-5 0,28-5 0,14-11 0,-1 1 0,-8-1 0,0 0 0,7 6-679,-15-3 1,19-12-1,15-7 1,12-7 0,6-3-1,2-2 1,-2 2 0,-7 3-1,-11 6 1,-16 7 678,14-3 0,-15 7 0,15-7 0,-7 1 0,21-9 0,12-7 0,6-3 0,-1 0 0,-8 4 0,-14 7 0,-22 10 0,-29 14 0,-22 9 0,8-3 0,-11 10 0,-1-5 0,1 6 0,0 0 0,-6 0 0,-1 0 0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9T12:52:38.82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0 24575,'7'6'0,"4"-5"0,-4 5 0,0 0 0,4-5 0,-3 5 0,4-1 0,1-3 0,6 9 0,70 23 0,-33-12-753,26 2 0,4 3 753,-36-7 0,-2-2 0,24 0 0,3 0 0,-2 12 0,1 3-1296,16-5 1,2 1 1295,-29-5 0,0 2 0,0-2 0,31 6 0,-6-3-298,-32-5 1,-7-2 297,13 0 0,-44-7 0,1 0 1253,-5-1-1253,10-5 2695,-4 5-2695,0-5 744,-2 0-744,-5 4 0,-1-9 0,1 9 0,0-10 0,5 11 0,-3-5 0,3 0 0,0 4 0,2-9 0,0 9 0,4-4 0,-4 6 0,0 0 0,-2-6 0,1 4 0,-5-4 0,4 0 0,1-1 0,-5-6 0,10 6 0,-10 1 0,10 5 0,-4 1 0,6-6 0,-6 5 0,-2-11 0,-11 10 0,10-9 0,-8 3 0,9 1 0,-5-4 0,0 9 0,5-10 0,-4 11 0,5-5 0,-1 0 0,-4 4 0,5-9 0,-1 9 0,-4-4 0,10 0 0,-9 4 0,3-9 0,-5 9 0,5-4 0,-4 0 0,5 5 0,-1-11 0,-3 11 0,9-5 0,-5 0 0,7-2 0,0 1 0,-1-5 0,1 11 0,-1-5 0,-5 0 0,-2-1 0,-5-6 0,0 0 0,0 0 0,-12 0 0,-2 0 0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9T12:52:40.86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1128 24575,'92'-38'0,"1"1"0,-1 0 0,0 0 0,1-1 0,-1 1 0,1 0 0,-1-1 0,0 1 0,-14 7 0,-16 6 0,16-6 0,-2 0 0,22-11 0,13-5 0,8-3 0,-2 0 0,-7 5 0,-17 6 0,-24 12 0,-30 14 0,-26 12 0,-1 0 0,1-6 0,75-28 0,-37 12 0,42-12 0,-61 26 0,-14 2 0,2-1 0,5 0 0,1-5 0,-6 11 0,-2-10 0,-5 9 0,-6-9 0,4 9 0,-3-3 0,4 5 0,-5-6 0,5 5 0,29-45 0,-14 31 0,27-32 0,-34 34 0,-2 0 0,-5 1 0,-1-7 0,7 11 0,-11-9 0,9 15 0,-15-3 0,4 5 0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22T06:20:35.705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0 24575,'13'0'0,"-1"6"0,10 3 0,3 6 0,50 36 0,-17-13 0,20 16 0,-40-27 0,8 1 0,-18-10 0,20 19 0,-23-26 0,7 12 0,-17-16 0,7 8 0,-10-3 0,10 3 0,-7-2 0,17 3 0,-17-3 0,7 2 0,-10-3 0,1-5 0,-1 4 0,1-9 0,-1 9 0,1-10 0,-6 10 0,13-9 0,-1 11 0,30-2 0,-12 7 0,25 3 0,-24-3 0,24 3 0,-10 9 0,-1-16 0,11 15 0,-24-19 0,24 12 0,-24-12 0,0 5 0,-6-14 0,-17 5 0,7-1 0,0-3 0,3 11 0,9-4 0,14 1 0,4 7 0,31-3 0,-13 9 0,14 1 0,-33-5 0,-3-7 0,-23 1 0,-3-11 0,-9 9 0,-1-10 0,-5 10 0,14-2 0,-2 6 0,47 18 0,-10-9 0,4 7 0,0-10 0,-42-8 0,28 6 0,-37-6 0,12-4 0,-14-3 0,15 1 0,16 5 0,14-2 0,0 7 0,10-5 0,-25-2 0,2 5 0,-7-6 0,-18-2 0,9 1 0,-17-8 0,0 0 0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22T06:20:37.96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1147 24575,'16'-22'0,"-7"7"0,7-7 0,-4 10 0,4-3 0,9-7 0,9 3 0,14-18 0,-10 17 0,10-17 0,-14 18 0,-9 2 0,7 2 0,-8 13 0,1-11 0,7 12 0,-18-10 0,18 2 0,-7 1 0,9-7 0,14 3 0,4-7 0,31-5 0,-13 1 0,14-1 0,-19 3 0,-13 1 0,10-2 0,-10 3 0,-1-1 0,-3 1 0,18-3 0,-9 2 0,12 6 0,-30-1 0,6 13 0,-17-11 0,21 4 0,-1-1 0,-11-5 0,41 3 0,-23-7 0,12 7 0,-5-8 0,-11 18 0,1-16 0,-14 16 0,8-15 0,-18 15 0,20-16 0,-23 17 0,-3-13 0,-10 13 0,11-12 0,-3 5 0,4-1 0,-6-2 0,4 10 0,2-12 0,11 3 0,-11-5 0,8 6 0,-8-4 0,11 4 0,-11-6 0,-2 6 0,-9-2 0,-1 9 0,1-9 0,-1 4 0,1 0 0,-1-4 0,-5 4 0,4 0 0,-4-4 0,6 4 0,-1 0 0,10-13 0,3 1 0,-1 0 0,-2-2 0,1 19 0,-9-9 0,9 10 0,-17-10 0,6 10 0,-6-5 0,7 6 0,-1 0 0,1 0 0,-6 0 0,-2 0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22T18:14:51.569"/>
    </inkml:context>
    <inkml:brush xml:id="br0">
      <inkml:brushProperty name="width" value="0.1" units="cm"/>
      <inkml:brushProperty name="height" value="0.1" units="cm"/>
      <inkml:brushProperty name="color" value="#FFC114"/>
    </inkml:brush>
  </inkml:definitions>
  <inkml:trace contextRef="#ctx0" brushRef="#br0">0 1 24575,'31'7'0,"13"21"0,26 11 0,-26-9 0,0 4 0,-2-1 0,0 1 0,1-2 0,-1 0 0,27 29 0,-8-6 0,-10-4 0,2 4 0,-2 5 0,6 2 0,6 3 0,-3 3 0,7-3 0,-4-1 0,8-2 0,2-7 0,6-2 0,-4-3 0,-1-3 0,-11-3 0,-4-1 0,-5-1 0,-1 0 0,-2-5 0,-8-7 0,0-5 0,-12-1 0,1-4 0,-3 8 0,0-5 0,0 3 0,-5-4 0,-1-5 0,-4-4 0,-9-3 0,2-6 0,-11 0 0,3-4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22T18:14:53.702"/>
    </inkml:context>
    <inkml:brush xml:id="br0">
      <inkml:brushProperty name="width" value="0.1" units="cm"/>
      <inkml:brushProperty name="height" value="0.1" units="cm"/>
      <inkml:brushProperty name="color" value="#FFC114"/>
    </inkml:brush>
  </inkml:definitions>
  <inkml:trace contextRef="#ctx0" brushRef="#br0">1 1 24575,'0'10'0,"0"15"0,0 2 0,0 19 0,0 9 0,3 4 0,4 17 0,13 0 0,0 10 0,7-10 0,-5-9 0,-5-9 0,-3-11 0,2-2 0,0-5 0,0 0 0,2-4 0,-5 3 0,4-4 0,0 5 0,2 6 0,-3-5 0,-1 0 0,-5-7 0,-5-10 0,0-7 0,-2-6 0,4 0 0,2 4 0,4 8 0,0 8 0,-4 1 0,3 3 0,-10-10 0,2-4 0,0-10 0,2 4 0,3 3 0,5 10 0,-3 3 0,5 1 0,-7-8 0,0-1 0,-7-11 0,0 0 0,-2-10 0,0 2 0,0-4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22T18:14:58.302"/>
    </inkml:context>
    <inkml:brush xml:id="br0">
      <inkml:brushProperty name="width" value="0.1" units="cm"/>
      <inkml:brushProperty name="height" value="0.1" units="cm"/>
      <inkml:brushProperty name="color" value="#FFC114"/>
    </inkml:brush>
  </inkml:definitions>
  <inkml:trace contextRef="#ctx0" brushRef="#br0">743 0 24575,'0'13'0,"0"-3"0,0-2 0,0-1 0,0 1 0,0 1 0,-1 2 0,-9 12 0,-8 22 0,-14 24 0,-9 17 0,18-39 0,0 2 0,2-1 0,0-1 0,-20 43 0,6-9 0,1-7 0,6-8 0,-3-2 0,7-4 0,-1-8 0,5-6 0,0-6 0,-1 4 0,-4 3 0,3 6 0,-8 0 0,8-4 0,-3-8 0,10-12 0,2-6 0,5-12 0,3 1 0,1-6 0,-4 6 0,-1 2 0,-3 2 0,1 0 0,5-8 0,1 1 0,4-6 0,1 3 0,0-4 0,0 5 0,0-4 0,-2 9 0,-2-1 0,-4 12 0,-2-3 0,1 3 0,2-5 0,1-8 0,4 2 0,-2-10 0,4 2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22T18:16:11.867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0 44 24575,'16'0'0,"8"0"0,7 0 0,13 0 0,3 0 0,5 0 0,-5 0 0,-1 4 0,-7 2 0,-4 4 0,-8-5 0,-5 3 0,-8-7 0,-1 3 0,0-4 0,3 0 0,6 0 0,-2 0 0,2 0 0,-4 0 0,-4 0 0,-4 0 0,-3 0 0,4 0 0,3 0 0,8 0 0,-2 0 0,3 0 0,-9 0 0,-1 0 0,-7 0 0,0 0 0,1 0 0,6 0 0,5 0 0,8 0 0,-4 0 0,3 0 0,-7 0 0,-7 0 0,0 0 0,-4 0 0,5 0 0,4 0 0,7 0 0,1 0 0,4 0 0,-4 0 0,-8 0 0,-4 0 0,-10 0 0,3 0 0,-2 0 0,10 0 0,10-2 0,12-3 0,1 0 0,-4-3 0,-9 5 0,-8-1 0,-3 4 0,-3 0 0,3-7 0,6 4 0,2-4 0,3 1 0,-9 5 0,-4-3 0,-2 4 0,2 0 0,3-2 0,8-1 0,0 1 0,0 0 0,-4 2 0,-7 0 0,-3 0 0,-5 0 0,3 0 0,-1 0 0,3 0 0,3 0 0,2-2 0,0 0 0,-5-1 0,0 1 0,1 2 0,4 0 0,-1 0 0,0 0 0,-3 0 0,-4 0 0,3 0 0,-1 0 0,6 0 0,3 0 0,3 0 0,-1 0 0,-3 0 0,-4 0 0,-2 0 0,-4 0 0,3 0 0,2 0 0,4 0 0,5-4 0,-2 3 0,-5-3 0,-2 4 0,-1 0 0,7 0 0,11 0 0,2 0 0,8 0 0,-11 0 0,-1 0 0,-8 0 0,-4 0 0,-3 0 0,-3 0 0,5 0 0,1 0 0,0 0 0,-2 0 0,-2 0 0,-2 0 0,6 0 0,0 0 0,3 0 0,-6 0 0,-2 0 0,-3 0 0,1 0 0,2 0 0,2 0 0,-2 0 0,1 0 0,-2 0 0,0 0 0,2 0 0,4 0 0,4 0 0,2 0 0,-4 0 0,-3 0 0,-4 0 0,-9 0 0,0 0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22T18:16:41.085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7923 0 24575,'-21'0'0,"-15"0"0,1 0 0,-24 0 0,-4 0 0,-18 10 0,-15 3 0,44 1 0,0 2 0,-5-1 0,1 1 0,0 3 0,0-1 0,0 1 0,-2 0 0,-1-1 0,-3 1 0,-9 2 0,-2 1 0,-4 2 0,-4 0 0,-8 2 0,-2 1 0,6-2 0,1 1 0,-6 4 0,1 0 0,11-5 0,1 2 0,-3 5 0,-1 1 0,-6 0 0,-1 0 0,5-1 0,1-1 0,1-1 0,0-3 0,1-2 0,3-2 0,14-3 0,0-1 0,-3-2 0,1-1 0,5-1 0,2 0 0,4 0 0,-1 0 0,-2 1 0,-1 0 0,-4 2 0,-1 0 0,-7 0 0,-1-1 0,-2-1 0,1-1 0,1 0 0,0-1 0,2-1 0,2 0 0,5-1 0,2 1 0,-1 0 0,1 0 0,0-1 0,1 1 0,1-1 0,-1 1 0,-4 0 0,0 0 0,5-1 0,1 1 0,0 0 0,2-1 0,-37 9 0,16-4 0,15-1 0,11-4 0,0 1 0,-4 3 0,-6 1 0,-18 5 0,0-4 0,29-6 0,-1-1 0,0-1 0,-1 0 0,-4 2 0,-1 1 0,1-1 0,1 1 0,-1-1 0,2 0 0,2 0 0,2 1 0,-45 10 0,12-4 0,8 2 0,12-9 0,8 4 0,13-10 0,7 3 0,6-4 0,-3 5 0,-5 1 0,-13 0 0,-8 6 0,-15 1 0,-7 5 0,-3 4 0,-10-1 0,3 6 0,-7-5 0,48-10 0,0 0 0,-48 9 0,2 3 0,5-6 0,11 0 0,12-6 0,18 1 0,8-10 0,13 1 0,8-2 0,9-5 0,9 2 0,5-4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22T18:16:44.817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1 0 24575,'0'49'0,"0"-2"0,5 17 0,-3-3 0,8-4 0,-5-10 0,0-15 0,-2-9 0,-3-8 0,0 1 0,0 3 0,0 14 0,0 20 0,0 21 0,0 9 0,0-10 0,0-15 0,0-23 0,0-8 0,0-12 0,0-2 0,0-4 0,0-3 0,0 0 0,0-3 0,0 3 0,0 0 0,0 6 0,0 13 0,0 6 0,0 15 0,0-4 0,0 4 0,0-9 0,0-7 0,0-5 0,0-11 0,0-4 0,0-2 0,0 0 0,0 5 0,0 1 0,0-5 0,0-3 0,0-4 0,0 3 0,0-2 0,0 2 0,0-2 0,0 2 0,0-2 0,0 2 0,0-2 0,0 2 0,0-2 0,0 0 0,0-2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NO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19C4E9-3B63-AC42-933E-25CF52B81E79}" type="datetimeFigureOut">
              <a:rPr lang="en-NO" smtClean="0"/>
              <a:t>22/11/2021</a:t>
            </a:fld>
            <a:endParaRPr lang="en-NO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NO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8CAAD2-D54E-0847-ABDB-74A55CA35478}" type="slidenum">
              <a:rPr lang="en-NO" smtClean="0"/>
              <a:t>‹#›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36395964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d7eb3870a7_11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" name="Google Shape;181;gd7eb3870a7_11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DD5727-FBAB-F149-9464-203AD49900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NO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987DC34-6184-1941-B291-B59DAD47FBE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N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0FAF7C-8487-CE42-96BD-F159FC3D40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A7A58-733E-1F4C-899B-CA868F276303}" type="datetimeFigureOut">
              <a:rPr lang="en-NO" smtClean="0"/>
              <a:t>22/11/2021</a:t>
            </a:fld>
            <a:endParaRPr lang="en-N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7D31F5-C27B-FA4C-8F1B-BA089345DB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063A03-463D-5B40-9D71-1E09BE2CA2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10B0AC-5DF4-734F-B615-B039E0B76867}" type="slidenum">
              <a:rPr lang="en-NO" smtClean="0"/>
              <a:t>‹#›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26890556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BF2B8E-92C8-B546-AA4B-73D4EADD0F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NO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1F91D44-A1CA-064C-80FF-266B81801A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3F98F4-7CD0-154C-9577-B712AF9389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A7A58-733E-1F4C-899B-CA868F276303}" type="datetimeFigureOut">
              <a:rPr lang="en-NO" smtClean="0"/>
              <a:t>22/11/2021</a:t>
            </a:fld>
            <a:endParaRPr lang="en-N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40F178-3228-5441-9F05-A572E660DF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957711-0BA6-4944-BC0B-6E2C51A8ED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10B0AC-5DF4-734F-B615-B039E0B76867}" type="slidenum">
              <a:rPr lang="en-NO" smtClean="0"/>
              <a:t>‹#›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17972641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65E5504-1D10-4F4B-BEAD-1E255570F0F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NO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48C8FC7-B8A9-4E4A-A0AE-D048F555A4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7C6F7A-BF0E-FA40-B03C-26EC741987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A7A58-733E-1F4C-899B-CA868F276303}" type="datetimeFigureOut">
              <a:rPr lang="en-NO" smtClean="0"/>
              <a:t>22/11/2021</a:t>
            </a:fld>
            <a:endParaRPr lang="en-N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2BF624-39D9-D344-9632-27DA1B8C29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8FCE61-023F-F247-9E02-6B06E04509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10B0AC-5DF4-734F-B615-B039E0B76867}" type="slidenum">
              <a:rPr lang="en-NO" smtClean="0"/>
              <a:t>‹#›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32491693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ED7C21-F8A2-A54A-873D-9F14427862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NO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E3EBEA-EC54-9A44-AED9-274E4AC572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627739-F4FC-1544-8289-7CB759E532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A7A58-733E-1F4C-899B-CA868F276303}" type="datetimeFigureOut">
              <a:rPr lang="en-NO" smtClean="0"/>
              <a:t>22/11/2021</a:t>
            </a:fld>
            <a:endParaRPr lang="en-N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1AFCCB-1C6A-224B-A301-E0D61A38EB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AA02A6-D6DD-454B-9A4F-5AC9842837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10B0AC-5DF4-734F-B615-B039E0B76867}" type="slidenum">
              <a:rPr lang="en-NO" smtClean="0"/>
              <a:t>‹#›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15767939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C59309-03BC-4C4F-AA01-D9F9EC49E6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NO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DA03D6-2350-F949-8D5F-1A8E5098BF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C78D69-5054-C848-A3EC-29B7A1D8F2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A7A58-733E-1F4C-899B-CA868F276303}" type="datetimeFigureOut">
              <a:rPr lang="en-NO" smtClean="0"/>
              <a:t>22/11/2021</a:t>
            </a:fld>
            <a:endParaRPr lang="en-N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EE877-48AF-1741-86A8-F37872640E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F9F101-3A96-AA49-A28B-5D24D7F1C8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10B0AC-5DF4-734F-B615-B039E0B76867}" type="slidenum">
              <a:rPr lang="en-NO" smtClean="0"/>
              <a:t>‹#›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13800280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98F867-B80F-E144-8E6D-5A19FE4F9C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NO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C0ED89-E786-1644-A3A9-917DCFBBF8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O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9D8C6A1-AF58-CA48-89A5-8A7F5A8A00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O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0380667-97A9-6443-B2B8-9A353C8880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A7A58-733E-1F4C-899B-CA868F276303}" type="datetimeFigureOut">
              <a:rPr lang="en-NO" smtClean="0"/>
              <a:t>22/11/2021</a:t>
            </a:fld>
            <a:endParaRPr lang="en-NO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7CCB9E5-1622-BB4D-8FD7-6270E8DF6E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D3BAF1E-D615-1D41-A6C0-862CC9B10E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10B0AC-5DF4-734F-B615-B039E0B76867}" type="slidenum">
              <a:rPr lang="en-NO" smtClean="0"/>
              <a:t>‹#›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31034801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F78B52-F8E9-CB47-A283-5C23A01C0C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NO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1A85DC-E694-9C43-B6B1-597EF08B54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B4E5376-FAB5-0447-BB25-823CBACA2F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O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4F15BE5-C591-1645-89FB-B3014583CBD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FD4CA5D-49E4-1045-AEAA-CB6C5E4B3B3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O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3547EFC-5E14-B24A-A3E0-4E8B31F277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A7A58-733E-1F4C-899B-CA868F276303}" type="datetimeFigureOut">
              <a:rPr lang="en-NO" smtClean="0"/>
              <a:t>22/11/2021</a:t>
            </a:fld>
            <a:endParaRPr lang="en-NO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DEA020C-9F25-094E-AC2E-6D1B00672C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AE4B053-6538-B04B-8AC2-0B3C683E24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10B0AC-5DF4-734F-B615-B039E0B76867}" type="slidenum">
              <a:rPr lang="en-NO" smtClean="0"/>
              <a:t>‹#›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3229897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018DA3-2DFB-9247-8E6B-F29CBF6CE8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NO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BABF592-2A21-4C40-9B2C-481790AEFE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A7A58-733E-1F4C-899B-CA868F276303}" type="datetimeFigureOut">
              <a:rPr lang="en-NO" smtClean="0"/>
              <a:t>22/11/2021</a:t>
            </a:fld>
            <a:endParaRPr lang="en-NO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2C2AA2-82CA-4F4D-95BA-DF6840776A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9CFA7D2-0044-204B-97C1-C270086877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10B0AC-5DF4-734F-B615-B039E0B76867}" type="slidenum">
              <a:rPr lang="en-NO" smtClean="0"/>
              <a:t>‹#›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12540562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86FEAE8-CFFE-1F41-899A-BB21B013D8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A7A58-733E-1F4C-899B-CA868F276303}" type="datetimeFigureOut">
              <a:rPr lang="en-NO" smtClean="0"/>
              <a:t>22/11/2021</a:t>
            </a:fld>
            <a:endParaRPr lang="en-NO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F49C36D-0F47-9B4A-872D-1DDD9C3301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3EB08A-B761-C341-99D9-DAF753BACB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10B0AC-5DF4-734F-B615-B039E0B76867}" type="slidenum">
              <a:rPr lang="en-NO" smtClean="0"/>
              <a:t>‹#›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6804022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07DEFD-FCD1-6D4A-8176-0B737298F9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NO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83981B-05DC-824F-A65B-FC43D80C2B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O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9F6EC54-1A40-E044-A4C7-764BD5E89B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E5E392-43E4-D644-B376-BC65FFC527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A7A58-733E-1F4C-899B-CA868F276303}" type="datetimeFigureOut">
              <a:rPr lang="en-NO" smtClean="0"/>
              <a:t>22/11/2021</a:t>
            </a:fld>
            <a:endParaRPr lang="en-NO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0A45C2B-59C6-6047-BE62-E90CDBD9EA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56234B-EE90-114F-AF44-CC1CE7F24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10B0AC-5DF4-734F-B615-B039E0B76867}" type="slidenum">
              <a:rPr lang="en-NO" smtClean="0"/>
              <a:t>‹#›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2764555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9E151E-EAB4-F440-B711-209F85A5EF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NO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739C040-C888-AC44-8107-693B943DD84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NO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D808BBF-0C10-BD4F-A2B0-B6E3885D08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609B3F3-AF42-EB43-99DA-EC5EBB6C7E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A7A58-733E-1F4C-899B-CA868F276303}" type="datetimeFigureOut">
              <a:rPr lang="en-NO" smtClean="0"/>
              <a:t>22/11/2021</a:t>
            </a:fld>
            <a:endParaRPr lang="en-NO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A5865AE-EA03-5C44-B85B-AD40B731FB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F3DF75-A704-5F43-B92B-86AF652563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10B0AC-5DF4-734F-B615-B039E0B76867}" type="slidenum">
              <a:rPr lang="en-NO" smtClean="0"/>
              <a:t>‹#›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42561051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9415A88-AD76-EE46-897F-41216F24DB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NO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4B40BA-ACC2-3B44-B042-EB0C56DE99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02AB34-6089-FE42-ACB4-4CB07DAA8CC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5A7A58-733E-1F4C-899B-CA868F276303}" type="datetimeFigureOut">
              <a:rPr lang="en-NO" smtClean="0"/>
              <a:t>22/11/2021</a:t>
            </a:fld>
            <a:endParaRPr lang="en-N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26B5E3-9140-8544-8FF7-12B8F8C9DA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N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42C08F-D0DA-E348-B903-02A9B2A7B1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10B0AC-5DF4-734F-B615-B039E0B76867}" type="slidenum">
              <a:rPr lang="en-NO" smtClean="0"/>
              <a:t>‹#›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13681667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customXml" Target="../ink/ink24.xml"/><Relationship Id="rId13" Type="http://schemas.openxmlformats.org/officeDocument/2006/relationships/image" Target="../media/image41.png"/><Relationship Id="rId3" Type="http://schemas.openxmlformats.org/officeDocument/2006/relationships/image" Target="../media/image41.emf"/><Relationship Id="rId7" Type="http://schemas.openxmlformats.org/officeDocument/2006/relationships/image" Target="../media/image380.png"/><Relationship Id="rId12" Type="http://schemas.openxmlformats.org/officeDocument/2006/relationships/customXml" Target="../ink/ink26.xml"/><Relationship Id="rId2" Type="http://schemas.openxmlformats.org/officeDocument/2006/relationships/image" Target="../media/image350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23.xml"/><Relationship Id="rId11" Type="http://schemas.openxmlformats.org/officeDocument/2006/relationships/image" Target="../media/image40.png"/><Relationship Id="rId5" Type="http://schemas.openxmlformats.org/officeDocument/2006/relationships/image" Target="../media/image370.png"/><Relationship Id="rId10" Type="http://schemas.openxmlformats.org/officeDocument/2006/relationships/customXml" Target="../ink/ink25.xml"/><Relationship Id="rId4" Type="http://schemas.openxmlformats.org/officeDocument/2006/relationships/image" Target="../media/image360.png"/><Relationship Id="rId9" Type="http://schemas.openxmlformats.org/officeDocument/2006/relationships/image" Target="../media/image390.png"/><Relationship Id="rId14" Type="http://schemas.openxmlformats.org/officeDocument/2006/relationships/image" Target="../media/image4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customXml" Target="../ink/ink28.xml"/><Relationship Id="rId13" Type="http://schemas.openxmlformats.org/officeDocument/2006/relationships/image" Target="../media/image49.png"/><Relationship Id="rId3" Type="http://schemas.openxmlformats.org/officeDocument/2006/relationships/image" Target="../media/image43.png"/><Relationship Id="rId7" Type="http://schemas.openxmlformats.org/officeDocument/2006/relationships/image" Target="../media/image46.png"/><Relationship Id="rId12" Type="http://schemas.openxmlformats.org/officeDocument/2006/relationships/customXml" Target="../ink/ink30.xml"/><Relationship Id="rId17" Type="http://schemas.openxmlformats.org/officeDocument/2006/relationships/image" Target="../media/image51.png"/><Relationship Id="rId2" Type="http://schemas.openxmlformats.org/officeDocument/2006/relationships/image" Target="../media/image41.emf"/><Relationship Id="rId16" Type="http://schemas.openxmlformats.org/officeDocument/2006/relationships/customXml" Target="../ink/ink32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27.xml"/><Relationship Id="rId11" Type="http://schemas.openxmlformats.org/officeDocument/2006/relationships/image" Target="../media/image48.png"/><Relationship Id="rId5" Type="http://schemas.openxmlformats.org/officeDocument/2006/relationships/image" Target="../media/image45.png"/><Relationship Id="rId15" Type="http://schemas.openxmlformats.org/officeDocument/2006/relationships/image" Target="../media/image50.png"/><Relationship Id="rId10" Type="http://schemas.openxmlformats.org/officeDocument/2006/relationships/customXml" Target="../ink/ink29.xml"/><Relationship Id="rId4" Type="http://schemas.openxmlformats.org/officeDocument/2006/relationships/image" Target="../media/image44.png"/><Relationship Id="rId9" Type="http://schemas.openxmlformats.org/officeDocument/2006/relationships/image" Target="../media/image47.png"/><Relationship Id="rId14" Type="http://schemas.openxmlformats.org/officeDocument/2006/relationships/customXml" Target="../ink/ink3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customXml" Target="../ink/ink34.xml"/><Relationship Id="rId3" Type="http://schemas.openxmlformats.org/officeDocument/2006/relationships/image" Target="../media/image240.png"/><Relationship Id="rId7" Type="http://schemas.openxmlformats.org/officeDocument/2006/relationships/image" Target="../media/image54.png"/><Relationship Id="rId12" Type="http://schemas.openxmlformats.org/officeDocument/2006/relationships/image" Target="../media/image57.png"/><Relationship Id="rId2" Type="http://schemas.openxmlformats.org/officeDocument/2006/relationships/image" Target="../media/image230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33.xml"/><Relationship Id="rId11" Type="http://schemas.openxmlformats.org/officeDocument/2006/relationships/image" Target="../media/image41.emf"/><Relationship Id="rId5" Type="http://schemas.openxmlformats.org/officeDocument/2006/relationships/image" Target="../media/image53.png"/><Relationship Id="rId10" Type="http://schemas.openxmlformats.org/officeDocument/2006/relationships/image" Target="../media/image56.png"/><Relationship Id="rId4" Type="http://schemas.openxmlformats.org/officeDocument/2006/relationships/image" Target="../media/image52.png"/><Relationship Id="rId9" Type="http://schemas.openxmlformats.org/officeDocument/2006/relationships/image" Target="../media/image5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image" Target="../media/image62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png"/><Relationship Id="rId4" Type="http://schemas.openxmlformats.org/officeDocument/2006/relationships/image" Target="../media/image64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emf"/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emf"/><Relationship Id="rId2" Type="http://schemas.openxmlformats.org/officeDocument/2006/relationships/image" Target="../media/image66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13" Type="http://schemas.openxmlformats.org/officeDocument/2006/relationships/image" Target="../media/image13.png"/><Relationship Id="rId3" Type="http://schemas.openxmlformats.org/officeDocument/2006/relationships/image" Target="../media/image3.jp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emf"/><Relationship Id="rId9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emf"/><Relationship Id="rId2" Type="http://schemas.openxmlformats.org/officeDocument/2006/relationships/image" Target="../media/image68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emf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3.emf"/><Relationship Id="rId4" Type="http://schemas.openxmlformats.org/officeDocument/2006/relationships/image" Target="../media/image72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emf"/><Relationship Id="rId2" Type="http://schemas.openxmlformats.org/officeDocument/2006/relationships/image" Target="../media/image57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emf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8.emf"/><Relationship Id="rId4" Type="http://schemas.openxmlformats.org/officeDocument/2006/relationships/image" Target="../media/image77.e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tiff"/><Relationship Id="rId2" Type="http://schemas.openxmlformats.org/officeDocument/2006/relationships/image" Target="../media/image79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tiff"/><Relationship Id="rId5" Type="http://schemas.openxmlformats.org/officeDocument/2006/relationships/image" Target="../media/image82.tiff"/><Relationship Id="rId4" Type="http://schemas.openxmlformats.org/officeDocument/2006/relationships/image" Target="../media/image81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emf"/><Relationship Id="rId2" Type="http://schemas.openxmlformats.org/officeDocument/2006/relationships/image" Target="../media/image84.e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em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png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7.png"/><Relationship Id="rId18" Type="http://schemas.openxmlformats.org/officeDocument/2006/relationships/customXml" Target="../ink/ink7.xml"/><Relationship Id="rId26" Type="http://schemas.openxmlformats.org/officeDocument/2006/relationships/customXml" Target="../ink/ink11.xml"/><Relationship Id="rId21" Type="http://schemas.openxmlformats.org/officeDocument/2006/relationships/image" Target="../media/image31.png"/><Relationship Id="rId34" Type="http://schemas.openxmlformats.org/officeDocument/2006/relationships/customXml" Target="../ink/ink15.xml"/><Relationship Id="rId7" Type="http://schemas.openxmlformats.org/officeDocument/2006/relationships/image" Target="../media/image23.png"/><Relationship Id="rId12" Type="http://schemas.openxmlformats.org/officeDocument/2006/relationships/customXml" Target="../ink/ink4.xml"/><Relationship Id="rId17" Type="http://schemas.openxmlformats.org/officeDocument/2006/relationships/image" Target="../media/image29.png"/><Relationship Id="rId25" Type="http://schemas.openxmlformats.org/officeDocument/2006/relationships/image" Target="../media/image33.png"/><Relationship Id="rId33" Type="http://schemas.openxmlformats.org/officeDocument/2006/relationships/image" Target="../media/image37.png"/><Relationship Id="rId2" Type="http://schemas.openxmlformats.org/officeDocument/2006/relationships/image" Target="../media/image19.png"/><Relationship Id="rId16" Type="http://schemas.openxmlformats.org/officeDocument/2006/relationships/customXml" Target="../ink/ink6.xml"/><Relationship Id="rId20" Type="http://schemas.openxmlformats.org/officeDocument/2006/relationships/customXml" Target="../ink/ink8.xml"/><Relationship Id="rId29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.xml"/><Relationship Id="rId11" Type="http://schemas.openxmlformats.org/officeDocument/2006/relationships/image" Target="../media/image25.png"/><Relationship Id="rId24" Type="http://schemas.openxmlformats.org/officeDocument/2006/relationships/customXml" Target="../ink/ink10.xml"/><Relationship Id="rId32" Type="http://schemas.openxmlformats.org/officeDocument/2006/relationships/customXml" Target="../ink/ink14.xml"/><Relationship Id="rId37" Type="http://schemas.openxmlformats.org/officeDocument/2006/relationships/image" Target="../media/image39.png"/><Relationship Id="rId5" Type="http://schemas.openxmlformats.org/officeDocument/2006/relationships/image" Target="../media/image22.png"/><Relationship Id="rId15" Type="http://schemas.openxmlformats.org/officeDocument/2006/relationships/image" Target="../media/image28.png"/><Relationship Id="rId23" Type="http://schemas.openxmlformats.org/officeDocument/2006/relationships/image" Target="../media/image32.png"/><Relationship Id="rId28" Type="http://schemas.openxmlformats.org/officeDocument/2006/relationships/customXml" Target="../ink/ink12.xml"/><Relationship Id="rId36" Type="http://schemas.openxmlformats.org/officeDocument/2006/relationships/customXml" Target="../ink/ink16.xml"/><Relationship Id="rId10" Type="http://schemas.openxmlformats.org/officeDocument/2006/relationships/customXml" Target="../ink/ink3.xml"/><Relationship Id="rId19" Type="http://schemas.openxmlformats.org/officeDocument/2006/relationships/image" Target="../media/image30.png"/><Relationship Id="rId31" Type="http://schemas.openxmlformats.org/officeDocument/2006/relationships/image" Target="../media/image36.png"/><Relationship Id="rId4" Type="http://schemas.openxmlformats.org/officeDocument/2006/relationships/image" Target="../media/image21.png"/><Relationship Id="rId9" Type="http://schemas.openxmlformats.org/officeDocument/2006/relationships/image" Target="../media/image24.png"/><Relationship Id="rId14" Type="http://schemas.openxmlformats.org/officeDocument/2006/relationships/customXml" Target="../ink/ink5.xml"/><Relationship Id="rId22" Type="http://schemas.openxmlformats.org/officeDocument/2006/relationships/customXml" Target="../ink/ink9.xml"/><Relationship Id="rId27" Type="http://schemas.openxmlformats.org/officeDocument/2006/relationships/image" Target="../media/image34.png"/><Relationship Id="rId30" Type="http://schemas.openxmlformats.org/officeDocument/2006/relationships/customXml" Target="../ink/ink13.xml"/><Relationship Id="rId35" Type="http://schemas.openxmlformats.org/officeDocument/2006/relationships/image" Target="../media/image38.png"/><Relationship Id="rId8" Type="http://schemas.openxmlformats.org/officeDocument/2006/relationships/customXml" Target="../ink/ink2.xml"/><Relationship Id="rId3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customXml" Target="../ink/ink19.xml"/><Relationship Id="rId13" Type="http://schemas.openxmlformats.org/officeDocument/2006/relationships/image" Target="../media/image320.png"/><Relationship Id="rId3" Type="http://schemas.openxmlformats.org/officeDocument/2006/relationships/image" Target="../media/image270.png"/><Relationship Id="rId7" Type="http://schemas.openxmlformats.org/officeDocument/2006/relationships/image" Target="../media/image290.png"/><Relationship Id="rId12" Type="http://schemas.openxmlformats.org/officeDocument/2006/relationships/customXml" Target="../ink/ink21.xml"/><Relationship Id="rId17" Type="http://schemas.openxmlformats.org/officeDocument/2006/relationships/image" Target="../media/image41.emf"/><Relationship Id="rId2" Type="http://schemas.openxmlformats.org/officeDocument/2006/relationships/image" Target="../media/image250.png"/><Relationship Id="rId16" Type="http://schemas.openxmlformats.org/officeDocument/2006/relationships/image" Target="../media/image340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8.xml"/><Relationship Id="rId11" Type="http://schemas.openxmlformats.org/officeDocument/2006/relationships/image" Target="../media/image310.png"/><Relationship Id="rId5" Type="http://schemas.openxmlformats.org/officeDocument/2006/relationships/image" Target="../media/image280.png"/><Relationship Id="rId15" Type="http://schemas.openxmlformats.org/officeDocument/2006/relationships/image" Target="../media/image330.png"/><Relationship Id="rId10" Type="http://schemas.openxmlformats.org/officeDocument/2006/relationships/customXml" Target="../ink/ink20.xml"/><Relationship Id="rId4" Type="http://schemas.openxmlformats.org/officeDocument/2006/relationships/customXml" Target="../ink/ink17.xml"/><Relationship Id="rId9" Type="http://schemas.openxmlformats.org/officeDocument/2006/relationships/image" Target="../media/image300.png"/><Relationship Id="rId14" Type="http://schemas.openxmlformats.org/officeDocument/2006/relationships/customXml" Target="../ink/ink2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D245EBD-00CE-9C44-A697-8F792DE00F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04281" y="-1707534"/>
            <a:ext cx="13025335" cy="1061938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A187566-5507-554F-970D-721C705D07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87813" y="828343"/>
            <a:ext cx="9144000" cy="2790116"/>
          </a:xfrm>
        </p:spPr>
        <p:txBody>
          <a:bodyPr>
            <a:normAutofit/>
          </a:bodyPr>
          <a:lstStyle/>
          <a:p>
            <a:r>
              <a:rPr lang="en-GB" b="1" dirty="0">
                <a:solidFill>
                  <a:schemeClr val="bg1"/>
                </a:solidFill>
              </a:rPr>
              <a:t>COMAP Data, Systematics and Analysis Pipeline</a:t>
            </a:r>
            <a:endParaRPr lang="en-NO" dirty="0">
              <a:solidFill>
                <a:schemeClr val="bg1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52A08DF-39ED-F941-8B4A-D3E2A2444F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389978"/>
            <a:ext cx="9144000" cy="960234"/>
          </a:xfrm>
        </p:spPr>
        <p:txBody>
          <a:bodyPr/>
          <a:lstStyle/>
          <a:p>
            <a:r>
              <a:rPr lang="en-NO" dirty="0">
                <a:solidFill>
                  <a:schemeClr val="bg1"/>
                </a:solidFill>
              </a:rPr>
              <a:t>Håvard Tveit Ihle, University of Oslo, 22. Nov 2021</a:t>
            </a:r>
          </a:p>
        </p:txBody>
      </p:sp>
    </p:spTree>
    <p:extLst>
      <p:ext uri="{BB962C8B-B14F-4D97-AF65-F5344CB8AC3E}">
        <p14:creationId xmlns:p14="http://schemas.microsoft.com/office/powerpoint/2010/main" val="2515278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ABEE22-FC05-814F-ADC4-8D63F2BE1C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O" dirty="0"/>
              <a:t>Az/El-template removal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5EDD94B-440B-9F47-BAF8-37F66120356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6"/>
                <a:ext cx="4571543" cy="2203980"/>
              </a:xfrm>
            </p:spPr>
            <p:txBody>
              <a:bodyPr>
                <a:normAutofit fontScale="92500" lnSpcReduction="10000"/>
              </a:bodyPr>
              <a:lstStyle/>
              <a:p>
                <a:r>
                  <a:rPr lang="en-NO" dirty="0"/>
                  <a:t>Fit and remove templates in Azimuth and Elevation from each frequency channel</a:t>
                </a:r>
              </a:p>
              <a:p>
                <a:r>
                  <a:rPr lang="en-NO" dirty="0"/>
                  <a:t>Assume:</a:t>
                </a:r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𝑑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𝑔</m:t>
                          </m:r>
                        </m:num>
                        <m:den>
                          <m:func>
                            <m:func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sin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b="0" i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El</m:t>
                                  </m:r>
                                  <m:d>
                                    <m:d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𝑡</m:t>
                                      </m:r>
                                    </m:e>
                                  </m:d>
                                </m:e>
                              </m:d>
                            </m:e>
                          </m:func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𝑎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Az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𝑐</m:t>
                      </m:r>
                    </m:oMath>
                  </m:oMathPara>
                </a14:m>
                <a:endParaRPr lang="en-NO" dirty="0"/>
              </a:p>
              <a:p>
                <a:pPr marL="457200" lvl="1" indent="0">
                  <a:buNone/>
                </a:pPr>
                <a:endParaRPr lang="en-NO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5EDD94B-440B-9F47-BAF8-37F66120356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6"/>
                <a:ext cx="4571543" cy="2203980"/>
              </a:xfrm>
              <a:blipFill>
                <a:blip r:embed="rId2"/>
                <a:stretch>
                  <a:fillRect l="-2222" t="-5143"/>
                </a:stretch>
              </a:blipFill>
            </p:spPr>
            <p:txBody>
              <a:bodyPr/>
              <a:lstStyle/>
              <a:p>
                <a:r>
                  <a:rPr lang="en-NO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A183AA96-B61E-304D-9CBA-38AFA327FE0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4122" b="52049"/>
          <a:stretch/>
        </p:blipFill>
        <p:spPr>
          <a:xfrm>
            <a:off x="4970501" y="1727450"/>
            <a:ext cx="7221499" cy="161406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84CAD75-30C6-0C4E-A10B-A66336833256}"/>
                  </a:ext>
                </a:extLst>
              </p:cNvPr>
              <p:cNvSpPr txBox="1"/>
              <p:nvPr/>
            </p:nvSpPr>
            <p:spPr>
              <a:xfrm>
                <a:off x="838200" y="4158788"/>
                <a:ext cx="6431844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NO" sz="2800" dirty="0"/>
                  <a:t>Fit,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𝑔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𝑎</m:t>
                    </m:r>
                  </m:oMath>
                </a14:m>
                <a:r>
                  <a:rPr lang="en-NO" sz="2800" dirty="0"/>
                  <a:t> and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r>
                  <a:rPr lang="en-NO" sz="2800" dirty="0"/>
                  <a:t>, remove best fit templates 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84CAD75-30C6-0C4E-A10B-A663368332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4158788"/>
                <a:ext cx="6431844" cy="523220"/>
              </a:xfrm>
              <a:prstGeom prst="rect">
                <a:avLst/>
              </a:prstGeom>
              <a:blipFill>
                <a:blip r:embed="rId4"/>
                <a:stretch>
                  <a:fillRect l="-1775" t="-11905" r="-1578" b="-30952"/>
                </a:stretch>
              </a:blipFill>
            </p:spPr>
            <p:txBody>
              <a:bodyPr/>
              <a:lstStyle/>
              <a:p>
                <a:r>
                  <a:rPr lang="en-NO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15C16AD4-2323-7241-8247-8DF730BCD29D}"/>
                  </a:ext>
                </a:extLst>
              </p:cNvPr>
              <p:cNvSpPr/>
              <p:nvPr/>
            </p:nvSpPr>
            <p:spPr>
              <a:xfrm>
                <a:off x="838200" y="4949776"/>
                <a:ext cx="10258449" cy="54950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400">
                            <a:latin typeface="Cambria Math" panose="02040503050406030204" pitchFamily="18" charset="0"/>
                          </a:rPr>
                          <m:t>after</m:t>
                        </m:r>
                      </m:sub>
                    </m:sSub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</m:oMath>
                </a14:m>
                <a:r>
                  <a:rPr lang="en-NO" sz="2400" dirty="0"/>
                  <a:t> 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sz="2400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en-US" sz="2400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𝜏</m:t>
                    </m:r>
                    <m:d>
                      <m:dPr>
                        <m:ctrlPr>
                          <a:rPr lang="en-US" sz="24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sz="240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El</m:t>
                        </m:r>
                      </m:e>
                    </m:d>
                    <m:r>
                      <a:rPr lang="en-US" sz="2400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r>
                      <a:rPr lang="en-US" sz="2400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l-GR" sz="2400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Δ</m:t>
                    </m:r>
                    <m:sSub>
                      <m:sSubPr>
                        <m:ctrlPr>
                          <a:rPr lang="el-GR" sz="24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40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cont</m:t>
                        </m:r>
                      </m:sub>
                    </m:sSub>
                    <m:r>
                      <a:rPr lang="en-US" sz="2400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lang="el-GR" sz="2400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Δ</m:t>
                    </m:r>
                    <m:sSub>
                      <m:sSubPr>
                        <m:ctrlPr>
                          <a:rPr lang="el-GR" sz="24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40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gnd</m:t>
                        </m:r>
                      </m:sub>
                    </m:sSub>
                    <m:r>
                      <a:rPr lang="en-US" sz="2400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bSup>
                      <m:sSubSupPr>
                        <m:ctrlPr>
                          <a:rPr lang="en-US" sz="24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40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corr</m:t>
                        </m:r>
                      </m:sub>
                      <m:sup>
                        <m:r>
                          <a:rPr lang="en-US" sz="24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𝐺</m:t>
                        </m:r>
                        <m:r>
                          <a:rPr lang="en-US" sz="24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,  </m:t>
                        </m:r>
                        <m:r>
                          <a:rPr lang="en-US" sz="24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p>
                    </m:sSubSup>
                    <m:d>
                      <m:dPr>
                        <m:ctrlPr>
                          <a:rPr lang="en-US" sz="24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US" sz="2400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bSup>
                      <m:sSubSupPr>
                        <m:ctrlPr>
                          <a:rPr lang="en-US" sz="24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40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corr</m:t>
                        </m:r>
                        <m:r>
                          <a:rPr lang="en-US" sz="24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4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𝜈</m:t>
                        </m:r>
                      </m:sub>
                      <m:sup>
                        <m:r>
                          <m:rPr>
                            <m:sty m:val="p"/>
                          </m:rPr>
                          <a:rPr lang="en-US" sz="240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SW</m:t>
                        </m:r>
                      </m:sup>
                    </m:sSubSup>
                    <m:d>
                      <m:dPr>
                        <m:ctrlPr>
                          <a:rPr lang="en-US" sz="24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US" sz="2400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bSup>
                      <m:sSubSupPr>
                        <m:ctrlPr>
                          <a:rPr lang="en-US" sz="24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40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corr</m:t>
                        </m:r>
                      </m:sub>
                      <m:sup>
                        <m:r>
                          <m:rPr>
                            <m:sty m:val="p"/>
                          </m:rPr>
                          <a:rPr lang="en-US" sz="240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atm</m:t>
                        </m:r>
                      </m:sup>
                    </m:sSubSup>
                    <m:d>
                      <m:dPr>
                        <m:ctrlPr>
                          <a:rPr lang="en-US" sz="24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US" sz="2400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bSup>
                      <m:sSubSupPr>
                        <m:ctrlPr>
                          <a:rPr lang="en-US" sz="24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40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w</m:t>
                        </m:r>
                      </m:sub>
                      <m:sup>
                        <m:r>
                          <a:rPr lang="en-US" sz="24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𝜈</m:t>
                        </m:r>
                        <m:r>
                          <a:rPr lang="en-US" sz="24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en-US" sz="24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p>
                    </m:sSubSup>
                    <m:r>
                      <a:rPr lang="en-US" sz="2400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400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sz="2400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NO" sz="2400" dirty="0"/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15C16AD4-2323-7241-8247-8DF730BCD29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4949776"/>
                <a:ext cx="10258449" cy="549509"/>
              </a:xfrm>
              <a:prstGeom prst="rect">
                <a:avLst/>
              </a:prstGeom>
              <a:blipFill>
                <a:blip r:embed="rId5"/>
                <a:stretch>
                  <a:fillRect l="-248" b="-11364"/>
                </a:stretch>
              </a:blipFill>
            </p:spPr>
            <p:txBody>
              <a:bodyPr/>
              <a:lstStyle/>
              <a:p>
                <a:r>
                  <a:rPr lang="en-NO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" name="Group 8">
            <a:extLst>
              <a:ext uri="{FF2B5EF4-FFF2-40B4-BE49-F238E27FC236}">
                <a16:creationId xmlns:a16="http://schemas.microsoft.com/office/drawing/2014/main" id="{F4DA0962-A5F5-C54B-9B31-505D58905EDD}"/>
              </a:ext>
            </a:extLst>
          </p:cNvPr>
          <p:cNvGrpSpPr/>
          <p:nvPr/>
        </p:nvGrpSpPr>
        <p:grpSpPr>
          <a:xfrm>
            <a:off x="2056214" y="5101864"/>
            <a:ext cx="1053000" cy="385560"/>
            <a:chOff x="1920747" y="5259089"/>
            <a:chExt cx="1053000" cy="3855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C973DB8F-7ED8-1649-90E3-FA04CE475445}"/>
                    </a:ext>
                  </a:extLst>
                </p14:cNvPr>
                <p14:cNvContentPartPr/>
                <p14:nvPr/>
              </p14:nvContentPartPr>
              <p14:xfrm>
                <a:off x="1920747" y="5259089"/>
                <a:ext cx="940320" cy="32184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C973DB8F-7ED8-1649-90E3-FA04CE475445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1903107" y="5241449"/>
                  <a:ext cx="975960" cy="357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EF9410B1-0C72-5144-90A2-32ACCB489E6D}"/>
                    </a:ext>
                  </a:extLst>
                </p14:cNvPr>
                <p14:cNvContentPartPr/>
                <p14:nvPr/>
              </p14:nvContentPartPr>
              <p14:xfrm>
                <a:off x="1934427" y="5261969"/>
                <a:ext cx="1039320" cy="38268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EF9410B1-0C72-5144-90A2-32ACCB489E6D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1916787" y="5244329"/>
                  <a:ext cx="1074960" cy="4183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9DD3D32-B9D4-CD49-8A45-48B28FE6E824}"/>
              </a:ext>
            </a:extLst>
          </p:cNvPr>
          <p:cNvGrpSpPr/>
          <p:nvPr/>
        </p:nvGrpSpPr>
        <p:grpSpPr>
          <a:xfrm>
            <a:off x="4583414" y="5009344"/>
            <a:ext cx="730440" cy="522720"/>
            <a:chOff x="4447947" y="5166569"/>
            <a:chExt cx="730440" cy="522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3CFBCA96-5F17-9A4B-A06D-81015F38D4F4}"/>
                    </a:ext>
                  </a:extLst>
                </p14:cNvPr>
                <p14:cNvContentPartPr/>
                <p14:nvPr/>
              </p14:nvContentPartPr>
              <p14:xfrm>
                <a:off x="4447947" y="5192129"/>
                <a:ext cx="730440" cy="49716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3CFBCA96-5F17-9A4B-A06D-81015F38D4F4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4430307" y="5174129"/>
                  <a:ext cx="766080" cy="532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B0798E4A-54CC-8242-A4CC-4835150E01C5}"/>
                    </a:ext>
                  </a:extLst>
                </p14:cNvPr>
                <p14:cNvContentPartPr/>
                <p14:nvPr/>
              </p14:nvContentPartPr>
              <p14:xfrm>
                <a:off x="4560987" y="5166569"/>
                <a:ext cx="604800" cy="48816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B0798E4A-54CC-8242-A4CC-4835150E01C5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4543347" y="5148929"/>
                  <a:ext cx="640440" cy="5238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BD0E6E38-3137-2240-860E-2FED96C818E3}"/>
                  </a:ext>
                </a:extLst>
              </p:cNvPr>
              <p:cNvSpPr txBox="1"/>
              <p:nvPr/>
            </p:nvSpPr>
            <p:spPr>
              <a:xfrm>
                <a:off x="683213" y="5630240"/>
                <a:ext cx="8631282" cy="5308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=</m:t>
                      </m:r>
                      <m:r>
                        <m:rPr>
                          <m:sty m:val="p"/>
                        </m:rPr>
                        <a:rPr lang="el-GR" sz="2400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Δ</m:t>
                      </m:r>
                      <m:sSub>
                        <m:sSubPr>
                          <m:ctrlPr>
                            <a:rPr lang="el-GR" sz="24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40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cont</m:t>
                          </m:r>
                        </m:sub>
                      </m:sSub>
                      <m:r>
                        <a:rPr lang="en-US" sz="2400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Sup>
                        <m:sSubSupPr>
                          <m:ctrlPr>
                            <a:rPr lang="en-US" sz="2400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40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corr</m:t>
                          </m:r>
                        </m:sub>
                        <m:sup>
                          <m:r>
                            <a:rPr lang="en-US" sz="2400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𝐺</m:t>
                          </m:r>
                          <m:r>
                            <a:rPr lang="en-US" sz="2400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,  </m:t>
                          </m:r>
                          <m:r>
                            <a:rPr lang="en-US" sz="2400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p>
                      </m:sSubSup>
                      <m:d>
                        <m:dPr>
                          <m:ctrlPr>
                            <a:rPr lang="en-US" sz="2400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sz="2400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Sup>
                        <m:sSubSupPr>
                          <m:ctrlPr>
                            <a:rPr lang="en-US" sz="24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40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corr</m:t>
                          </m:r>
                          <m:r>
                            <a:rPr lang="en-US" sz="24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4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𝜈</m:t>
                          </m:r>
                        </m:sub>
                        <m:sup>
                          <m:r>
                            <m:rPr>
                              <m:sty m:val="p"/>
                            </m:rPr>
                            <a:rPr lang="en-US" sz="240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SW</m:t>
                          </m:r>
                        </m:sup>
                      </m:sSubSup>
                      <m:d>
                        <m:dPr>
                          <m:ctrlPr>
                            <a:rPr lang="en-US" sz="24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sz="2400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Sup>
                        <m:sSubSupPr>
                          <m:ctrlPr>
                            <a:rPr lang="en-US" sz="24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40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corr</m:t>
                          </m:r>
                        </m:sub>
                        <m:sup>
                          <m:r>
                            <m:rPr>
                              <m:sty m:val="p"/>
                            </m:rPr>
                            <a:rPr lang="en-US" sz="240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atm</m:t>
                          </m:r>
                        </m:sup>
                      </m:sSubSup>
                      <m:d>
                        <m:dPr>
                          <m:ctrlPr>
                            <a:rPr lang="en-US" sz="24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sz="2400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Sup>
                        <m:sSubSupPr>
                          <m:ctrlPr>
                            <a:rPr lang="en-US" sz="24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40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w</m:t>
                          </m:r>
                        </m:sub>
                        <m:sup>
                          <m:r>
                            <a:rPr lang="en-US" sz="24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𝜈</m:t>
                          </m:r>
                          <m:r>
                            <a:rPr lang="en-US" sz="24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4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p>
                      </m:sSubSup>
                      <m:r>
                        <a:rPr lang="en-US" sz="2400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400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sz="2400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NO" sz="2400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BD0E6E38-3137-2240-860E-2FED96C818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3213" y="5630240"/>
                <a:ext cx="8631282" cy="530851"/>
              </a:xfrm>
              <a:prstGeom prst="rect">
                <a:avLst/>
              </a:prstGeom>
              <a:blipFill>
                <a:blip r:embed="rId14"/>
                <a:stretch>
                  <a:fillRect b="-13953"/>
                </a:stretch>
              </a:blipFill>
            </p:spPr>
            <p:txBody>
              <a:bodyPr/>
              <a:lstStyle/>
              <a:p>
                <a:r>
                  <a:rPr lang="en-NO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630272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9768A1-0C59-5942-A9B5-9F612E473D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O" dirty="0"/>
              <a:t>Polynomial continuum filter (“polyfilter”)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C6DAD4-F45A-234D-9728-4225819108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571543" cy="3852686"/>
          </a:xfrm>
        </p:spPr>
        <p:txBody>
          <a:bodyPr/>
          <a:lstStyle/>
          <a:p>
            <a:r>
              <a:rPr lang="en-NO" dirty="0"/>
              <a:t>Fit and remove a linear polinomial in frequency, for each time step, to remove continuum contributions</a:t>
            </a:r>
          </a:p>
          <a:p>
            <a:r>
              <a:rPr lang="en-NO" dirty="0"/>
              <a:t>Assume:</a:t>
            </a:r>
          </a:p>
          <a:p>
            <a:pPr marL="0" indent="0">
              <a:buNone/>
            </a:pPr>
            <a:endParaRPr lang="en-NO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495D7C5-0875-EA4A-9BF3-200687D6FDE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7774" b="27914"/>
          <a:stretch/>
        </p:blipFill>
        <p:spPr>
          <a:xfrm>
            <a:off x="4943249" y="3223846"/>
            <a:ext cx="7248751" cy="165295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574A29F2-7FA1-1D4C-A3C5-B0BF64A73390}"/>
                  </a:ext>
                </a:extLst>
              </p:cNvPr>
              <p:cNvSpPr/>
              <p:nvPr/>
            </p:nvSpPr>
            <p:spPr>
              <a:xfrm>
                <a:off x="1063978" y="3918845"/>
                <a:ext cx="2516779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</m:e>
                        <m:sub>
                          <m:r>
                            <a:rPr lang="en-US" sz="2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𝜈</m:t>
                          </m:r>
                        </m:sub>
                      </m:sSub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sSub>
                        <m:sSubPr>
                          <m:ctrlPr>
                            <a:rPr lang="en-US" sz="2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𝜈</m:t>
                      </m:r>
                    </m:oMath>
                  </m:oMathPara>
                </a14:m>
                <a:endParaRPr lang="en-NO" sz="2400" dirty="0"/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574A29F2-7FA1-1D4C-A3C5-B0BF64A7339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3978" y="3918845"/>
                <a:ext cx="2516779" cy="46166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NO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608FD44-0F2B-1540-8672-696B5FDFB3C0}"/>
                  </a:ext>
                </a:extLst>
              </p:cNvPr>
              <p:cNvSpPr txBox="1"/>
              <p:nvPr/>
            </p:nvSpPr>
            <p:spPr>
              <a:xfrm>
                <a:off x="736600" y="4423114"/>
                <a:ext cx="6431844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NO" sz="2800" dirty="0"/>
                  <a:t>Fit,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2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NO" sz="2800" dirty="0"/>
                  <a:t>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NO" sz="2800" dirty="0"/>
                  <a:t>, </a:t>
                </a:r>
              </a:p>
              <a:p>
                <a:r>
                  <a:rPr lang="en-NO" sz="2800" dirty="0"/>
                  <a:t>    remove polynomial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608FD44-0F2B-1540-8672-696B5FDFB3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6600" y="4423114"/>
                <a:ext cx="6431844" cy="954107"/>
              </a:xfrm>
              <a:prstGeom prst="rect">
                <a:avLst/>
              </a:prstGeom>
              <a:blipFill>
                <a:blip r:embed="rId4"/>
                <a:stretch>
                  <a:fillRect l="-1775" t="-6579" b="-17105"/>
                </a:stretch>
              </a:blipFill>
            </p:spPr>
            <p:txBody>
              <a:bodyPr/>
              <a:lstStyle/>
              <a:p>
                <a:r>
                  <a:rPr lang="en-NO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40D46D47-7FCE-9641-A901-AB87ECA0FB1B}"/>
                  </a:ext>
                </a:extLst>
              </p:cNvPr>
              <p:cNvSpPr/>
              <p:nvPr/>
            </p:nvSpPr>
            <p:spPr>
              <a:xfrm>
                <a:off x="736600" y="5377221"/>
                <a:ext cx="7762510" cy="53085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400">
                              <a:latin typeface="Cambria Math" panose="02040503050406030204" pitchFamily="18" charset="0"/>
                            </a:rPr>
                            <m:t>after</m:t>
                          </m:r>
                        </m:sub>
                      </m:sSub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r>
                        <m:rPr>
                          <m:sty m:val="p"/>
                        </m:rPr>
                        <a:rPr lang="el-GR" sz="2400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Δ</m:t>
                      </m:r>
                      <m:sSub>
                        <m:sSubPr>
                          <m:ctrlPr>
                            <a:rPr lang="el-GR" sz="24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40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cont</m:t>
                          </m:r>
                        </m:sub>
                      </m:sSub>
                      <m:r>
                        <a:rPr lang="en-US" sz="2400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Sup>
                        <m:sSubSupPr>
                          <m:ctrlPr>
                            <a:rPr lang="en-US" sz="2400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40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corr</m:t>
                          </m:r>
                        </m:sub>
                        <m:sup>
                          <m:r>
                            <a:rPr lang="en-US" sz="2400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𝐺</m:t>
                          </m:r>
                          <m:r>
                            <a:rPr lang="en-US" sz="2400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,  </m:t>
                          </m:r>
                          <m:r>
                            <a:rPr lang="en-US" sz="2400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p>
                      </m:sSubSup>
                      <m:d>
                        <m:dPr>
                          <m:ctrlPr>
                            <a:rPr lang="en-US" sz="2400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sz="2400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Sup>
                        <m:sSubSupPr>
                          <m:ctrlPr>
                            <a:rPr lang="en-US" sz="24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40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corr</m:t>
                          </m:r>
                          <m:r>
                            <a:rPr lang="en-US" sz="24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4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𝜈</m:t>
                          </m:r>
                        </m:sub>
                        <m:sup>
                          <m:r>
                            <m:rPr>
                              <m:sty m:val="p"/>
                            </m:rPr>
                            <a:rPr lang="en-US" sz="240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SW</m:t>
                          </m:r>
                        </m:sup>
                      </m:sSubSup>
                      <m:d>
                        <m:dPr>
                          <m:ctrlPr>
                            <a:rPr lang="en-US" sz="24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sz="2400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Sup>
                        <m:sSubSupPr>
                          <m:ctrlPr>
                            <a:rPr lang="en-US" sz="24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40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corr</m:t>
                          </m:r>
                        </m:sub>
                        <m:sup>
                          <m:r>
                            <m:rPr>
                              <m:sty m:val="p"/>
                            </m:rPr>
                            <a:rPr lang="en-US" sz="240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atm</m:t>
                          </m:r>
                        </m:sup>
                      </m:sSubSup>
                      <m:d>
                        <m:dPr>
                          <m:ctrlPr>
                            <a:rPr lang="en-US" sz="24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sz="2400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Sup>
                        <m:sSubSupPr>
                          <m:ctrlPr>
                            <a:rPr lang="en-US" sz="24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40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w</m:t>
                          </m:r>
                        </m:sub>
                        <m:sup>
                          <m:r>
                            <a:rPr lang="en-US" sz="24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𝜈</m:t>
                          </m:r>
                          <m:r>
                            <a:rPr lang="en-US" sz="24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4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p>
                      </m:sSubSup>
                      <m:r>
                        <a:rPr lang="en-US" sz="2400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400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sz="2400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NO" sz="2400" dirty="0"/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40D46D47-7FCE-9641-A901-AB87ECA0FB1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6600" y="5377221"/>
                <a:ext cx="7762510" cy="530851"/>
              </a:xfrm>
              <a:prstGeom prst="rect">
                <a:avLst/>
              </a:prstGeom>
              <a:blipFill>
                <a:blip r:embed="rId5"/>
                <a:stretch>
                  <a:fillRect b="-11628"/>
                </a:stretch>
              </a:blipFill>
            </p:spPr>
            <p:txBody>
              <a:bodyPr/>
              <a:lstStyle/>
              <a:p>
                <a:r>
                  <a:rPr lang="en-NO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4" name="Group 13">
            <a:extLst>
              <a:ext uri="{FF2B5EF4-FFF2-40B4-BE49-F238E27FC236}">
                <a16:creationId xmlns:a16="http://schemas.microsoft.com/office/drawing/2014/main" id="{17F27E57-66DF-874C-9989-21259E5288ED}"/>
              </a:ext>
            </a:extLst>
          </p:cNvPr>
          <p:cNvGrpSpPr/>
          <p:nvPr/>
        </p:nvGrpSpPr>
        <p:grpSpPr>
          <a:xfrm>
            <a:off x="2034507" y="5495969"/>
            <a:ext cx="2180520" cy="379440"/>
            <a:chOff x="2034507" y="5495969"/>
            <a:chExt cx="2180520" cy="3794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B85FFFE7-BC85-304F-A4EA-8112E7CCAC23}"/>
                    </a:ext>
                  </a:extLst>
                </p14:cNvPr>
                <p14:cNvContentPartPr/>
                <p14:nvPr/>
              </p14:nvContentPartPr>
              <p14:xfrm>
                <a:off x="2034507" y="5518649"/>
                <a:ext cx="696240" cy="32760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B85FFFE7-BC85-304F-A4EA-8112E7CCAC23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2016867" y="5501009"/>
                  <a:ext cx="731880" cy="363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D9956393-E8A1-774F-AE0A-6BD6935C381F}"/>
                    </a:ext>
                  </a:extLst>
                </p14:cNvPr>
                <p14:cNvContentPartPr/>
                <p14:nvPr/>
              </p14:nvContentPartPr>
              <p14:xfrm>
                <a:off x="2047827" y="5548889"/>
                <a:ext cx="664200" cy="32652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D9956393-E8A1-774F-AE0A-6BD6935C381F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2030187" y="5530889"/>
                  <a:ext cx="699840" cy="362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C5AE144D-0B86-B347-9AA9-6FD4B2C9BE0D}"/>
                    </a:ext>
                  </a:extLst>
                </p14:cNvPr>
                <p14:cNvContentPartPr/>
                <p14:nvPr/>
              </p14:nvContentPartPr>
              <p14:xfrm>
                <a:off x="3243027" y="5495969"/>
                <a:ext cx="972000" cy="32688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C5AE144D-0B86-B347-9AA9-6FD4B2C9BE0D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3225027" y="5477969"/>
                  <a:ext cx="1007640" cy="362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1628BBD2-A884-4645-95C3-15A2B9201B01}"/>
                    </a:ext>
                  </a:extLst>
                </p14:cNvPr>
                <p14:cNvContentPartPr/>
                <p14:nvPr/>
              </p14:nvContentPartPr>
              <p14:xfrm>
                <a:off x="3210987" y="5519009"/>
                <a:ext cx="864000" cy="35460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1628BBD2-A884-4645-95C3-15A2B9201B01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3192987" y="5501369"/>
                  <a:ext cx="899640" cy="3902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629C0ABE-8882-BB43-8EA2-D2EB610D73A3}"/>
              </a:ext>
            </a:extLst>
          </p:cNvPr>
          <p:cNvGrpSpPr/>
          <p:nvPr/>
        </p:nvGrpSpPr>
        <p:grpSpPr>
          <a:xfrm>
            <a:off x="6122667" y="5459609"/>
            <a:ext cx="1004760" cy="434880"/>
            <a:chOff x="6122667" y="5459609"/>
            <a:chExt cx="1004760" cy="434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A9068944-960D-594B-AE90-136BF86E245E}"/>
                    </a:ext>
                  </a:extLst>
                </p14:cNvPr>
                <p14:cNvContentPartPr/>
                <p14:nvPr/>
              </p14:nvContentPartPr>
              <p14:xfrm>
                <a:off x="6122667" y="5521529"/>
                <a:ext cx="986760" cy="37296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A9068944-960D-594B-AE90-136BF86E245E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6105027" y="5503529"/>
                  <a:ext cx="1022400" cy="408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65AD1A77-08EA-AE43-BE95-60605BD0B118}"/>
                    </a:ext>
                  </a:extLst>
                </p14:cNvPr>
                <p14:cNvContentPartPr/>
                <p14:nvPr/>
              </p14:nvContentPartPr>
              <p14:xfrm>
                <a:off x="6184947" y="5459609"/>
                <a:ext cx="942480" cy="40608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65AD1A77-08EA-AE43-BE95-60605BD0B118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6167307" y="5441969"/>
                  <a:ext cx="978120" cy="44172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18707318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067733-8C40-9541-9451-1C474BC98A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O" dirty="0"/>
              <a:t>PCA filter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604EB34-7D99-8B49-8C6E-3CD67B1BDA1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744415" y="1473933"/>
                <a:ext cx="4425462" cy="2066436"/>
              </a:xfrm>
            </p:spPr>
            <p:txBody>
              <a:bodyPr>
                <a:normAutofit fontScale="92500"/>
              </a:bodyPr>
              <a:lstStyle/>
              <a:p>
                <a:r>
                  <a:rPr lang="en-NO" dirty="0"/>
                  <a:t>F</a:t>
                </a:r>
                <a:r>
                  <a:rPr lang="en-GB" dirty="0" err="1"/>
                  <a:t>i</a:t>
                </a:r>
                <a:r>
                  <a:rPr lang="en-NO" dirty="0"/>
                  <a:t>nd the functions of time that explain most of the variance between all frequency channels on all feeds (i.e. PCA modes,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NO" dirty="0"/>
                  <a:t>)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604EB34-7D99-8B49-8C6E-3CD67B1BDA1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44415" y="1473933"/>
                <a:ext cx="4425462" cy="2066436"/>
              </a:xfrm>
              <a:blipFill>
                <a:blip r:embed="rId2"/>
                <a:stretch>
                  <a:fillRect l="-2286" t="-4908"/>
                </a:stretch>
              </a:blipFill>
            </p:spPr>
            <p:txBody>
              <a:bodyPr/>
              <a:lstStyle/>
              <a:p>
                <a:r>
                  <a:rPr lang="en-NO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3D267C8F-E46A-F44A-9033-CF395E6D4179}"/>
                  </a:ext>
                </a:extLst>
              </p:cNvPr>
              <p:cNvSpPr/>
              <p:nvPr/>
            </p:nvSpPr>
            <p:spPr>
              <a:xfrm>
                <a:off x="876544" y="3540369"/>
                <a:ext cx="4219039" cy="78367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2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200">
                              <a:latin typeface="Cambria Math" panose="02040503050406030204" pitchFamily="18" charset="0"/>
                            </a:rPr>
                            <m:t>after</m:t>
                          </m:r>
                        </m:sub>
                      </m:sSub>
                      <m:r>
                        <a:rPr lang="en-US" sz="2200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200">
                              <a:latin typeface="Cambria Math" panose="02040503050406030204" pitchFamily="18" charset="0"/>
                            </a:rPr>
                            <m:t>before</m:t>
                          </m:r>
                        </m:sub>
                      </m:sSub>
                      <m:r>
                        <a:rPr lang="en-US" sz="2200" b="0" i="0" smtClean="0">
                          <a:latin typeface="Cambria Math" panose="02040503050406030204" pitchFamily="18" charset="0"/>
                        </a:rPr>
                        <m:t>− </m:t>
                      </m:r>
                      <m:nary>
                        <m:naryPr>
                          <m:chr m:val="∑"/>
                          <m:limLoc m:val="subSup"/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5"/>
                            </m:rP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  <m:e>
                          <m:sSub>
                            <m:sSubPr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nary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d>
                        <m:d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,</m:t>
                      </m:r>
                    </m:oMath>
                  </m:oMathPara>
                </a14:m>
                <a:endParaRPr lang="en-NO" sz="2200" dirty="0"/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3D267C8F-E46A-F44A-9033-CF395E6D417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6544" y="3540369"/>
                <a:ext cx="4219039" cy="783676"/>
              </a:xfrm>
              <a:prstGeom prst="rect">
                <a:avLst/>
              </a:prstGeom>
              <a:blipFill>
                <a:blip r:embed="rId3"/>
                <a:stretch>
                  <a:fillRect t="-146032" b="-222222"/>
                </a:stretch>
              </a:blipFill>
            </p:spPr>
            <p:txBody>
              <a:bodyPr/>
              <a:lstStyle/>
              <a:p>
                <a:r>
                  <a:rPr lang="en-NO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4835DFE0-65BA-784C-BBF7-B5F6865847DF}"/>
                  </a:ext>
                </a:extLst>
              </p:cNvPr>
              <p:cNvSpPr/>
              <p:nvPr/>
            </p:nvSpPr>
            <p:spPr>
              <a:xfrm>
                <a:off x="876544" y="4464511"/>
                <a:ext cx="4505849" cy="43088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200" dirty="0">
                    <a:ea typeface="Cambria Math" panose="02040503050406030204" pitchFamily="18" charset="0"/>
                  </a:rPr>
                  <a:t>PCA, amplitudes: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sz="2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2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200">
                            <a:latin typeface="Cambria Math" panose="02040503050406030204" pitchFamily="18" charset="0"/>
                          </a:rPr>
                          <m:t>before</m:t>
                        </m:r>
                      </m:sub>
                    </m:sSub>
                    <m:r>
                      <a:rPr lang="en-US" sz="22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sSub>
                      <m:sSubPr>
                        <m:ctrlPr>
                          <a:rPr lang="en-US" sz="2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d>
                      <m:dPr>
                        <m:ctrlPr>
                          <a:rPr lang="en-US" sz="22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</m:oMath>
                </a14:m>
                <a:r>
                  <a:rPr lang="en-NO" sz="2200" dirty="0"/>
                  <a:t>.</a:t>
                </a:r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4835DFE0-65BA-784C-BBF7-B5F6865847D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6544" y="4464511"/>
                <a:ext cx="4505849" cy="430887"/>
              </a:xfrm>
              <a:prstGeom prst="rect">
                <a:avLst/>
              </a:prstGeom>
              <a:blipFill>
                <a:blip r:embed="rId4"/>
                <a:stretch>
                  <a:fillRect l="-1972" t="-8571" r="-845" b="-28571"/>
                </a:stretch>
              </a:blipFill>
            </p:spPr>
            <p:txBody>
              <a:bodyPr/>
              <a:lstStyle/>
              <a:p>
                <a:r>
                  <a:rPr lang="en-NO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B443B85A-5F93-084F-AF3C-90C164D99940}"/>
                  </a:ext>
                </a:extLst>
              </p:cNvPr>
              <p:cNvSpPr/>
              <p:nvPr/>
            </p:nvSpPr>
            <p:spPr>
              <a:xfrm>
                <a:off x="876544" y="5248187"/>
                <a:ext cx="3792898" cy="53085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400">
                              <a:latin typeface="Cambria Math" panose="02040503050406030204" pitchFamily="18" charset="0"/>
                            </a:rPr>
                            <m:t>after</m:t>
                          </m:r>
                        </m:sub>
                      </m:sSub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sSubSup>
                        <m:sSubSupPr>
                          <m:ctrlPr>
                            <a:rPr lang="en-US" sz="24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40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corr</m:t>
                          </m:r>
                          <m:r>
                            <a:rPr lang="en-US" sz="24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4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𝜈</m:t>
                          </m:r>
                        </m:sub>
                        <m:sup>
                          <m:r>
                            <m:rPr>
                              <m:sty m:val="p"/>
                            </m:rPr>
                            <a:rPr lang="en-US" sz="240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SW</m:t>
                          </m:r>
                        </m:sup>
                      </m:sSubSup>
                      <m:d>
                        <m:dPr>
                          <m:ctrlPr>
                            <a:rPr lang="en-US" sz="24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sz="2400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Sup>
                        <m:sSubSupPr>
                          <m:ctrlPr>
                            <a:rPr lang="en-US" sz="24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40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w</m:t>
                          </m:r>
                        </m:sub>
                        <m:sup>
                          <m:r>
                            <a:rPr lang="en-US" sz="24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𝜈</m:t>
                          </m:r>
                          <m:r>
                            <a:rPr lang="en-US" sz="24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4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p>
                      </m:sSubSup>
                      <m:r>
                        <a:rPr lang="en-US" sz="2400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400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sz="2400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NO" sz="2400" dirty="0"/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B443B85A-5F93-084F-AF3C-90C164D9994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6544" y="5248187"/>
                <a:ext cx="3792898" cy="530851"/>
              </a:xfrm>
              <a:prstGeom prst="rect">
                <a:avLst/>
              </a:prstGeom>
              <a:blipFill>
                <a:blip r:embed="rId5"/>
                <a:stretch>
                  <a:fillRect b="-11628"/>
                </a:stretch>
              </a:blipFill>
            </p:spPr>
            <p:txBody>
              <a:bodyPr/>
              <a:lstStyle/>
              <a:p>
                <a:r>
                  <a:rPr lang="en-NO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1" name="Group 10">
            <a:extLst>
              <a:ext uri="{FF2B5EF4-FFF2-40B4-BE49-F238E27FC236}">
                <a16:creationId xmlns:a16="http://schemas.microsoft.com/office/drawing/2014/main" id="{C8ACE3AD-64FF-D843-B223-241CF2B48119}"/>
              </a:ext>
            </a:extLst>
          </p:cNvPr>
          <p:cNvGrpSpPr/>
          <p:nvPr/>
        </p:nvGrpSpPr>
        <p:grpSpPr>
          <a:xfrm>
            <a:off x="2116357" y="5325745"/>
            <a:ext cx="1105200" cy="444960"/>
            <a:chOff x="2116357" y="5461625"/>
            <a:chExt cx="1105200" cy="4449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379BE178-6B5C-6745-9522-7ABD4DCCD55F}"/>
                    </a:ext>
                  </a:extLst>
                </p14:cNvPr>
                <p14:cNvContentPartPr/>
                <p14:nvPr/>
              </p14:nvContentPartPr>
              <p14:xfrm>
                <a:off x="2116357" y="5461625"/>
                <a:ext cx="1006920" cy="43416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379BE178-6B5C-6745-9522-7ABD4DCCD55F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2098357" y="5443625"/>
                  <a:ext cx="1042560" cy="469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769B198F-08C2-724A-8688-CED37AD6B3C4}"/>
                    </a:ext>
                  </a:extLst>
                </p14:cNvPr>
                <p14:cNvContentPartPr/>
                <p14:nvPr/>
              </p14:nvContentPartPr>
              <p14:xfrm>
                <a:off x="2174677" y="5493665"/>
                <a:ext cx="1046880" cy="41292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769B198F-08C2-724A-8688-CED37AD6B3C4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2156677" y="5476025"/>
                  <a:ext cx="1082520" cy="4485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B4A7B184-281F-744A-B5CF-9A5A8FB1832E}"/>
                  </a:ext>
                </a:extLst>
              </p:cNvPr>
              <p:cNvSpPr/>
              <p:nvPr/>
            </p:nvSpPr>
            <p:spPr>
              <a:xfrm>
                <a:off x="1705645" y="5868874"/>
                <a:ext cx="1417632" cy="50610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US" sz="24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40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w</m:t>
                          </m:r>
                        </m:sub>
                        <m:sup>
                          <m:r>
                            <a:rPr lang="en-US" sz="24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𝜈</m:t>
                          </m:r>
                          <m:r>
                            <a:rPr lang="en-US" sz="24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4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p>
                      </m:sSubSup>
                      <m:r>
                        <a:rPr lang="en-US" sz="2400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400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sz="2400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NO" sz="2400" dirty="0"/>
              </a:p>
            </p:txBody>
          </p:sp>
        </mc:Choice>
        <mc:Fallback xmlns="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B4A7B184-281F-744A-B5CF-9A5A8FB1832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05645" y="5868874"/>
                <a:ext cx="1417632" cy="506101"/>
              </a:xfrm>
              <a:prstGeom prst="rect">
                <a:avLst/>
              </a:prstGeom>
              <a:blipFill>
                <a:blip r:embed="rId10"/>
                <a:stretch>
                  <a:fillRect r="-893" b="-12195"/>
                </a:stretch>
              </a:blipFill>
            </p:spPr>
            <p:txBody>
              <a:bodyPr/>
              <a:lstStyle/>
              <a:p>
                <a:r>
                  <a:rPr lang="en-NO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>
            <a:extLst>
              <a:ext uri="{FF2B5EF4-FFF2-40B4-BE49-F238E27FC236}">
                <a16:creationId xmlns:a16="http://schemas.microsoft.com/office/drawing/2014/main" id="{0A4C64DE-B781-214D-BA79-B1BDCCA59C80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72379"/>
          <a:stretch/>
        </p:blipFill>
        <p:spPr>
          <a:xfrm>
            <a:off x="4911969" y="1333467"/>
            <a:ext cx="7280031" cy="189752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3A0AAE4-642B-4345-9329-243D9C46B906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b="64957"/>
          <a:stretch/>
        </p:blipFill>
        <p:spPr>
          <a:xfrm>
            <a:off x="5302006" y="3426037"/>
            <a:ext cx="6874966" cy="227420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2D79E9E-1676-6241-9427-41888E336979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t="94267"/>
          <a:stretch/>
        </p:blipFill>
        <p:spPr>
          <a:xfrm>
            <a:off x="5293865" y="5700245"/>
            <a:ext cx="6883107" cy="372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6413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E13AD00-95B8-EA43-A72E-5F005652C1E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40387" y="0"/>
            <a:ext cx="8351614" cy="6858000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3566311-87B1-C345-92EE-56C0FB401E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4446" y="1021617"/>
            <a:ext cx="4221135" cy="1325563"/>
          </a:xfrm>
        </p:spPr>
        <p:txBody>
          <a:bodyPr/>
          <a:lstStyle/>
          <a:p>
            <a:r>
              <a:rPr lang="en-NO" dirty="0"/>
              <a:t>Correlation plot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45333A8-D9BB-3844-AF60-39D095A28744}"/>
              </a:ext>
            </a:extLst>
          </p:cNvPr>
          <p:cNvSpPr txBox="1"/>
          <p:nvPr/>
        </p:nvSpPr>
        <p:spPr>
          <a:xfrm>
            <a:off x="609600" y="2532184"/>
            <a:ext cx="343486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O" sz="2400" dirty="0"/>
              <a:t>After polynomial continuum filter (before PCA filter)</a:t>
            </a:r>
          </a:p>
        </p:txBody>
      </p:sp>
    </p:spTree>
    <p:extLst>
      <p:ext uri="{BB962C8B-B14F-4D97-AF65-F5344CB8AC3E}">
        <p14:creationId xmlns:p14="http://schemas.microsoft.com/office/powerpoint/2010/main" val="21744218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6619A5AE-7D08-7445-B614-284C8F01DE4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40387" y="0"/>
            <a:ext cx="8351613" cy="6858000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3566311-87B1-C345-92EE-56C0FB401E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4446" y="1021617"/>
            <a:ext cx="4221135" cy="1325563"/>
          </a:xfrm>
        </p:spPr>
        <p:txBody>
          <a:bodyPr/>
          <a:lstStyle/>
          <a:p>
            <a:r>
              <a:rPr lang="en-NO" dirty="0"/>
              <a:t>Correlation plot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45333A8-D9BB-3844-AF60-39D095A28744}"/>
              </a:ext>
            </a:extLst>
          </p:cNvPr>
          <p:cNvSpPr txBox="1"/>
          <p:nvPr/>
        </p:nvSpPr>
        <p:spPr>
          <a:xfrm>
            <a:off x="609600" y="2532184"/>
            <a:ext cx="34348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O" sz="2400" dirty="0"/>
              <a:t>After removing 1 PCA mode</a:t>
            </a:r>
          </a:p>
        </p:txBody>
      </p:sp>
    </p:spTree>
    <p:extLst>
      <p:ext uri="{BB962C8B-B14F-4D97-AF65-F5344CB8AC3E}">
        <p14:creationId xmlns:p14="http://schemas.microsoft.com/office/powerpoint/2010/main" val="31373803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0BFF1FC9-E844-5747-A69E-84DE2AE1A51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40386" y="0"/>
            <a:ext cx="8351614" cy="6858000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3566311-87B1-C345-92EE-56C0FB401E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4446" y="1021617"/>
            <a:ext cx="4221135" cy="1325563"/>
          </a:xfrm>
        </p:spPr>
        <p:txBody>
          <a:bodyPr/>
          <a:lstStyle/>
          <a:p>
            <a:r>
              <a:rPr lang="en-NO" dirty="0"/>
              <a:t>Correlation plot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45333A8-D9BB-3844-AF60-39D095A28744}"/>
              </a:ext>
            </a:extLst>
          </p:cNvPr>
          <p:cNvSpPr txBox="1"/>
          <p:nvPr/>
        </p:nvSpPr>
        <p:spPr>
          <a:xfrm>
            <a:off x="609600" y="2532184"/>
            <a:ext cx="34348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O" sz="2400" dirty="0"/>
              <a:t>After removing 2 PCA modes</a:t>
            </a:r>
          </a:p>
        </p:txBody>
      </p:sp>
    </p:spTree>
    <p:extLst>
      <p:ext uri="{BB962C8B-B14F-4D97-AF65-F5344CB8AC3E}">
        <p14:creationId xmlns:p14="http://schemas.microsoft.com/office/powerpoint/2010/main" val="42066668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168E6218-1944-7048-B830-1456D32DFD1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40386" y="0"/>
            <a:ext cx="8351614" cy="6858000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3566311-87B1-C345-92EE-56C0FB401E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4446" y="1021617"/>
            <a:ext cx="4221135" cy="1325563"/>
          </a:xfrm>
        </p:spPr>
        <p:txBody>
          <a:bodyPr/>
          <a:lstStyle/>
          <a:p>
            <a:r>
              <a:rPr lang="en-NO" dirty="0"/>
              <a:t>Correlation plot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45333A8-D9BB-3844-AF60-39D095A28744}"/>
              </a:ext>
            </a:extLst>
          </p:cNvPr>
          <p:cNvSpPr txBox="1"/>
          <p:nvPr/>
        </p:nvSpPr>
        <p:spPr>
          <a:xfrm>
            <a:off x="609600" y="2532184"/>
            <a:ext cx="34348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O" sz="2400" dirty="0"/>
              <a:t>After removing 3 PCA modes</a:t>
            </a:r>
          </a:p>
        </p:txBody>
      </p:sp>
    </p:spTree>
    <p:extLst>
      <p:ext uri="{BB962C8B-B14F-4D97-AF65-F5344CB8AC3E}">
        <p14:creationId xmlns:p14="http://schemas.microsoft.com/office/powerpoint/2010/main" val="16121692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02D42B-4CBB-1A41-AE4C-A63AC167D8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5549" y="269631"/>
            <a:ext cx="5488633" cy="1325563"/>
          </a:xfrm>
        </p:spPr>
        <p:txBody>
          <a:bodyPr/>
          <a:lstStyle/>
          <a:p>
            <a:r>
              <a:rPr lang="en-NO" dirty="0"/>
              <a:t>Total power calibration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AEEADDD-B7DA-754C-9699-CEFD7996EC0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97819" y="0"/>
            <a:ext cx="5894181" cy="2244633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18E4B41-A1E2-AB47-8657-2722A9452B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7819" y="2244633"/>
            <a:ext cx="5791648" cy="434373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8B7E316-741F-4F40-AA09-7317683A6981}"/>
              </a:ext>
            </a:extLst>
          </p:cNvPr>
          <p:cNvSpPr txBox="1"/>
          <p:nvPr/>
        </p:nvSpPr>
        <p:spPr>
          <a:xfrm rot="16200000">
            <a:off x="4860241" y="4302380"/>
            <a:ext cx="22084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O" sz="2400" dirty="0"/>
              <a:t>Calibration vane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E8B8EE4-4EBA-A74B-8A03-4588AEC531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4715" y="3404880"/>
            <a:ext cx="5488634" cy="336018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215813F1-12CC-3246-99CD-803482F2E906}"/>
                  </a:ext>
                </a:extLst>
              </p:cNvPr>
              <p:cNvSpPr/>
              <p:nvPr/>
            </p:nvSpPr>
            <p:spPr>
              <a:xfrm>
                <a:off x="1365818" y="2760210"/>
                <a:ext cx="3106428" cy="51610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400">
                              <a:latin typeface="Cambria Math" panose="02040503050406030204" pitchFamily="18" charset="0"/>
                            </a:rPr>
                            <m:t>after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before</m:t>
                          </m:r>
                        </m:sub>
                      </m:sSub>
                      <m:sSub>
                        <m:sSubPr>
                          <m:ctrlPr>
                            <a:rPr lang="en-US" sz="24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p>
                            <m:sSupPr>
                              <m:ctrlPr>
                                <a:rPr lang="en-US" sz="2400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p>
                              <m:r>
                                <a:rPr lang="en-US" sz="2400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p>
                          </m:sSup>
                        </m:e>
                        <m:sub>
                          <m:r>
                            <m:rPr>
                              <m:sty m:val="p"/>
                            </m:rPr>
                            <a:rPr lang="en-US" sz="240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sys</m:t>
                          </m:r>
                          <m:r>
                            <a:rPr lang="en-US" sz="24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4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𝜈</m:t>
                          </m:r>
                        </m:sub>
                      </m:sSub>
                    </m:oMath>
                  </m:oMathPara>
                </a14:m>
                <a:endParaRPr lang="en-NO" sz="2400" dirty="0"/>
              </a:p>
            </p:txBody>
          </p:sp>
        </mc:Choice>
        <mc:Fallback xmlns="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215813F1-12CC-3246-99CD-803482F2E90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65818" y="2760210"/>
                <a:ext cx="3106428" cy="516103"/>
              </a:xfrm>
              <a:prstGeom prst="rect">
                <a:avLst/>
              </a:prstGeom>
              <a:blipFill>
                <a:blip r:embed="rId5"/>
                <a:stretch>
                  <a:fillRect b="-7317"/>
                </a:stretch>
              </a:blipFill>
            </p:spPr>
            <p:txBody>
              <a:bodyPr/>
              <a:lstStyle/>
              <a:p>
                <a:r>
                  <a:rPr lang="en-NO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>
            <a:extLst>
              <a:ext uri="{FF2B5EF4-FFF2-40B4-BE49-F238E27FC236}">
                <a16:creationId xmlns:a16="http://schemas.microsoft.com/office/drawing/2014/main" id="{EBA3D9D8-BF53-C241-8DE9-092B01E88F84}"/>
              </a:ext>
            </a:extLst>
          </p:cNvPr>
          <p:cNvSpPr txBox="1"/>
          <p:nvPr/>
        </p:nvSpPr>
        <p:spPr>
          <a:xfrm>
            <a:off x="515815" y="1434647"/>
            <a:ext cx="55801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NO" sz="2400" dirty="0"/>
              <a:t>Calibration using an ambient vane that moves in front of the receiver, converts data back to kelvin</a:t>
            </a:r>
          </a:p>
        </p:txBody>
      </p:sp>
    </p:spTree>
    <p:extLst>
      <p:ext uri="{BB962C8B-B14F-4D97-AF65-F5344CB8AC3E}">
        <p14:creationId xmlns:p14="http://schemas.microsoft.com/office/powerpoint/2010/main" val="29359893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DBB4DE-28A9-4648-8355-AAC56B0D61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6708" y="216844"/>
            <a:ext cx="5223304" cy="1325563"/>
          </a:xfrm>
        </p:spPr>
        <p:txBody>
          <a:bodyPr>
            <a:normAutofit/>
          </a:bodyPr>
          <a:lstStyle/>
          <a:p>
            <a:r>
              <a:rPr lang="en-NO" sz="4000" dirty="0"/>
              <a:t>Low level data analysis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3E461F9-0C39-5B45-9699-88B721F4509C}"/>
              </a:ext>
            </a:extLst>
          </p:cNvPr>
          <p:cNvSpPr txBox="1">
            <a:spLocks/>
          </p:cNvSpPr>
          <p:nvPr/>
        </p:nvSpPr>
        <p:spPr>
          <a:xfrm>
            <a:off x="606708" y="1270196"/>
            <a:ext cx="4877513" cy="224064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NO" sz="2400" dirty="0"/>
              <a:t>Use several filtering steps to remove systematics and correlated noise</a:t>
            </a:r>
          </a:p>
          <a:p>
            <a:r>
              <a:rPr lang="en-NO" sz="2400" dirty="0"/>
              <a:t>Calibrate and prepare the data for mapmaking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8C94F70-568B-5E41-A672-90E341809CD3}"/>
              </a:ext>
            </a:extLst>
          </p:cNvPr>
          <p:cNvSpPr txBox="1"/>
          <p:nvPr/>
        </p:nvSpPr>
        <p:spPr>
          <a:xfrm>
            <a:off x="10765275" y="6362070"/>
            <a:ext cx="119776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O" sz="1100" dirty="0"/>
              <a:t>Credit: J. S. Lunde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386E73C-3A5B-1949-9235-4F2472081D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9743" y="291165"/>
            <a:ext cx="6782257" cy="636128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1336454-7E24-F84B-B38F-DA4578E10695}"/>
              </a:ext>
            </a:extLst>
          </p:cNvPr>
          <p:cNvSpPr txBox="1"/>
          <p:nvPr/>
        </p:nvSpPr>
        <p:spPr>
          <a:xfrm>
            <a:off x="10879756" y="6509026"/>
            <a:ext cx="119776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O" sz="1100" dirty="0"/>
              <a:t>Credit: J. S. Lunde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2C05F17-303D-4844-8E29-CF12809C34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708" y="3076804"/>
            <a:ext cx="4686205" cy="3693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633925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230311-3563-AB47-ABF0-87246716E3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2918254" cy="919978"/>
          </a:xfrm>
        </p:spPr>
        <p:txBody>
          <a:bodyPr/>
          <a:lstStyle/>
          <a:p>
            <a:r>
              <a:rPr lang="en-NO" dirty="0"/>
              <a:t>Systematics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AF808B2-C22B-2941-A209-BCEF326C610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575589" y="162489"/>
            <a:ext cx="2778212" cy="3176309"/>
          </a:xfr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BB4631E-7BE2-3440-BC0B-78E8B849C248}"/>
              </a:ext>
            </a:extLst>
          </p:cNvPr>
          <p:cNvSpPr txBox="1"/>
          <p:nvPr/>
        </p:nvSpPr>
        <p:spPr>
          <a:xfrm>
            <a:off x="606707" y="5629682"/>
            <a:ext cx="23475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O" dirty="0"/>
              <a:t>Ground contamination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C5F5110-0520-3B4F-8DD6-516D81984E13}"/>
              </a:ext>
            </a:extLst>
          </p:cNvPr>
          <p:cNvSpPr txBox="1"/>
          <p:nvPr/>
        </p:nvSpPr>
        <p:spPr>
          <a:xfrm>
            <a:off x="7014521" y="363819"/>
            <a:ext cx="14095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O" dirty="0"/>
              <a:t>Far sidelobes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213E18B8-4690-1C49-B0EC-DD909B7606E1}"/>
              </a:ext>
            </a:extLst>
          </p:cNvPr>
          <p:cNvCxnSpPr>
            <a:cxnSpLocks/>
          </p:cNvCxnSpPr>
          <p:nvPr/>
        </p:nvCxnSpPr>
        <p:spPr>
          <a:xfrm>
            <a:off x="8435548" y="548485"/>
            <a:ext cx="350106" cy="279418"/>
          </a:xfrm>
          <a:prstGeom prst="straightConnector1">
            <a:avLst/>
          </a:prstGeom>
          <a:ln w="444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627AE3F8-A27B-7F49-A8B1-6C3836FE4F8B}"/>
              </a:ext>
            </a:extLst>
          </p:cNvPr>
          <p:cNvSpPr txBox="1">
            <a:spLocks/>
          </p:cNvSpPr>
          <p:nvPr/>
        </p:nvSpPr>
        <p:spPr>
          <a:xfrm>
            <a:off x="606708" y="1270196"/>
            <a:ext cx="7372256" cy="91997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NO" sz="1800" dirty="0"/>
              <a:t>We have several systematics affecting our data, including atmospheric noise, gain fluctuations, standing waves and ground contamination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B5D5AB5-E835-5D4B-987B-18B578DF101C}"/>
              </a:ext>
            </a:extLst>
          </p:cNvPr>
          <p:cNvSpPr txBox="1"/>
          <p:nvPr/>
        </p:nvSpPr>
        <p:spPr>
          <a:xfrm>
            <a:off x="6075928" y="5602132"/>
            <a:ext cx="119776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O" sz="1100" dirty="0"/>
              <a:t>Credit: J. S. Lunde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821AF7B-8CC0-8040-9D13-C5C96A9A445E}"/>
              </a:ext>
            </a:extLst>
          </p:cNvPr>
          <p:cNvSpPr txBox="1"/>
          <p:nvPr/>
        </p:nvSpPr>
        <p:spPr>
          <a:xfrm>
            <a:off x="10458393" y="2727855"/>
            <a:ext cx="102784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O" sz="1100" dirty="0"/>
              <a:t>Credit: J. Lamb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A0BBD4F-7069-0A48-A753-89F524E042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395" y="2285300"/>
            <a:ext cx="7714881" cy="334438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360C955-2350-6740-8868-747E1234C5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50276" y="3338798"/>
            <a:ext cx="3877820" cy="3184305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4C74F81E-2A06-924E-B5DD-086C9D1C42D1}"/>
              </a:ext>
            </a:extLst>
          </p:cNvPr>
          <p:cNvSpPr txBox="1"/>
          <p:nvPr/>
        </p:nvSpPr>
        <p:spPr>
          <a:xfrm>
            <a:off x="10180047" y="6340402"/>
            <a:ext cx="23475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O" dirty="0"/>
              <a:t>Standing waves</a:t>
            </a:r>
          </a:p>
        </p:txBody>
      </p:sp>
    </p:spTree>
    <p:extLst>
      <p:ext uri="{BB962C8B-B14F-4D97-AF65-F5344CB8AC3E}">
        <p14:creationId xmlns:p14="http://schemas.microsoft.com/office/powerpoint/2010/main" val="17929090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AE3A8E-8A94-0547-8CFE-A86E00655B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O" dirty="0"/>
              <a:t>COMAP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137AAFE-8D4A-F34A-B8A6-99B3CD7635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3990" y="460291"/>
            <a:ext cx="4571998" cy="342899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9C1933F-2CB3-2D40-8655-BAC731CD53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9722" y="460291"/>
            <a:ext cx="2705100" cy="26162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39AA247-5D5E-D542-9013-04EFE14C98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4317" y="3091903"/>
            <a:ext cx="2356532" cy="350907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A10A734-4DD8-0543-85B3-A7BCF60859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85140" y="5537265"/>
            <a:ext cx="1063710" cy="106371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F5AE9A0-6137-9C4C-B4F8-3D4356C094A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09008" y="5854362"/>
            <a:ext cx="1008789" cy="77951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E88C363-F65C-F54F-842E-DF91651126C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06606" y="3995943"/>
            <a:ext cx="3357951" cy="27982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4BBCFBF-0989-6F45-A1C7-3545B1CBDA4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84822" y="5854361"/>
            <a:ext cx="1823316" cy="77384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AF63B3A-C188-004C-ADE3-0BEC6249C6F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282076" y="5139844"/>
            <a:ext cx="1249060" cy="608917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6709607C-5566-5A44-8E32-87A258946DA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108860" y="5042770"/>
            <a:ext cx="1817815" cy="685406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5361FA15-B4D7-7940-A302-CB35F72CC17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984822" y="4275772"/>
            <a:ext cx="1697682" cy="757894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38E659CD-7D09-3C45-BEA3-943A4C8B4AD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855719" y="4352939"/>
            <a:ext cx="2105891" cy="50800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F4DFAB6B-2B83-6C4D-9CD4-1EE341A244E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691604" y="5076072"/>
            <a:ext cx="1164115" cy="427891"/>
          </a:xfrm>
          <a:prstGeom prst="rect">
            <a:avLst/>
          </a:prstGeom>
        </p:spPr>
      </p:pic>
      <p:sp>
        <p:nvSpPr>
          <p:cNvPr id="34" name="Content Placeholder 2">
            <a:extLst>
              <a:ext uri="{FF2B5EF4-FFF2-40B4-BE49-F238E27FC236}">
                <a16:creationId xmlns:a16="http://schemas.microsoft.com/office/drawing/2014/main" id="{F8682EBA-34F5-E549-A865-D568A489C6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9920" y="1503023"/>
            <a:ext cx="3571870" cy="4650642"/>
          </a:xfrm>
        </p:spPr>
        <p:txBody>
          <a:bodyPr>
            <a:noAutofit/>
          </a:bodyPr>
          <a:lstStyle/>
          <a:p>
            <a:r>
              <a:rPr lang="en-NO" dirty="0"/>
              <a:t>Intensity mapping experiment targeting CO</a:t>
            </a:r>
          </a:p>
          <a:p>
            <a:r>
              <a:rPr lang="en-NO" dirty="0"/>
              <a:t>CO traces star formation/large scale structure</a:t>
            </a:r>
          </a:p>
          <a:p>
            <a:r>
              <a:rPr lang="en-NO" dirty="0"/>
              <a:t>International collaboration</a:t>
            </a:r>
          </a:p>
          <a:p>
            <a:r>
              <a:rPr lang="en-NO" dirty="0"/>
              <a:t>Oslo team responsible for data analysis</a:t>
            </a:r>
          </a:p>
          <a:p>
            <a:pPr marL="0" indent="0">
              <a:buNone/>
            </a:pPr>
            <a:endParaRPr lang="en-NO" sz="3600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0208F66-998B-EF4F-A11A-A66AC8BCBE7E}"/>
              </a:ext>
            </a:extLst>
          </p:cNvPr>
          <p:cNvSpPr txBox="1"/>
          <p:nvPr/>
        </p:nvSpPr>
        <p:spPr>
          <a:xfrm>
            <a:off x="5926673" y="3069903"/>
            <a:ext cx="110318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O" sz="1100" dirty="0"/>
              <a:t>Credit: K. Cleary</a:t>
            </a:r>
          </a:p>
        </p:txBody>
      </p:sp>
    </p:spTree>
    <p:extLst>
      <p:ext uri="{BB962C8B-B14F-4D97-AF65-F5344CB8AC3E}">
        <p14:creationId xmlns:p14="http://schemas.microsoft.com/office/powerpoint/2010/main" val="206341282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D8D56C-C196-B343-838A-0A90FC8C82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400168" cy="1325563"/>
          </a:xfrm>
        </p:spPr>
        <p:txBody>
          <a:bodyPr/>
          <a:lstStyle/>
          <a:p>
            <a:r>
              <a:rPr lang="en-NO" dirty="0"/>
              <a:t>Data selection</a:t>
            </a:r>
          </a:p>
        </p:txBody>
      </p:sp>
      <p:pic>
        <p:nvPicPr>
          <p:cNvPr id="4" name="Content Placeholder 5">
            <a:extLst>
              <a:ext uri="{FF2B5EF4-FFF2-40B4-BE49-F238E27FC236}">
                <a16:creationId xmlns:a16="http://schemas.microsoft.com/office/drawing/2014/main" id="{F14E2A69-6331-1342-991A-5BC9483E0A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5785" y="1062681"/>
            <a:ext cx="6379670" cy="5114282"/>
          </a:xfrm>
          <a:prstGeom prst="rect">
            <a:avLst/>
          </a:prstGeom>
        </p:spPr>
      </p:pic>
      <p:pic>
        <p:nvPicPr>
          <p:cNvPr id="5" name="Content Placeholder 5">
            <a:extLst>
              <a:ext uri="{FF2B5EF4-FFF2-40B4-BE49-F238E27FC236}">
                <a16:creationId xmlns:a16="http://schemas.microsoft.com/office/drawing/2014/main" id="{89B521D8-8CB3-4F40-88F1-1DCF0E963F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06545" y="3637649"/>
            <a:ext cx="4762178" cy="2539314"/>
          </a:xfr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72B3D60E-49AF-E44D-A2B2-BC9A3A9309A1}"/>
              </a:ext>
            </a:extLst>
          </p:cNvPr>
          <p:cNvSpPr txBox="1">
            <a:spLocks/>
          </p:cNvSpPr>
          <p:nvPr/>
        </p:nvSpPr>
        <p:spPr>
          <a:xfrm>
            <a:off x="606708" y="1524925"/>
            <a:ext cx="4742070" cy="16954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NO" sz="2400" dirty="0"/>
              <a:t>Gather a large number of statistics for each chunk of data</a:t>
            </a:r>
          </a:p>
          <a:p>
            <a:r>
              <a:rPr lang="en-NO" sz="2400" dirty="0"/>
              <a:t>Implement cuts on the parameters to remove badly performing data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7D00849-1ED4-944A-8BE0-47EF3167C008}"/>
              </a:ext>
            </a:extLst>
          </p:cNvPr>
          <p:cNvSpPr txBox="1"/>
          <p:nvPr/>
        </p:nvSpPr>
        <p:spPr>
          <a:xfrm>
            <a:off x="1723425" y="3374080"/>
            <a:ext cx="2508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O" dirty="0"/>
              <a:t>Where do we lose data?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DDC70E6-AB2F-574F-872F-6DDC1E5E0252}"/>
              </a:ext>
            </a:extLst>
          </p:cNvPr>
          <p:cNvSpPr txBox="1"/>
          <p:nvPr/>
        </p:nvSpPr>
        <p:spPr>
          <a:xfrm>
            <a:off x="1393830" y="3861299"/>
            <a:ext cx="68210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O" sz="1100" dirty="0"/>
              <a:t>(1. year)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7C0E853-13EB-FA4C-B956-51A6DF6032A1}"/>
              </a:ext>
            </a:extLst>
          </p:cNvPr>
          <p:cNvSpPr txBox="1"/>
          <p:nvPr/>
        </p:nvSpPr>
        <p:spPr>
          <a:xfrm>
            <a:off x="7554309" y="681037"/>
            <a:ext cx="20826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O" dirty="0"/>
              <a:t>Sta</a:t>
            </a:r>
            <a:r>
              <a:rPr lang="en-NO" sz="2000" dirty="0"/>
              <a:t>tistics database</a:t>
            </a:r>
          </a:p>
        </p:txBody>
      </p:sp>
    </p:spTree>
    <p:extLst>
      <p:ext uri="{BB962C8B-B14F-4D97-AF65-F5344CB8AC3E}">
        <p14:creationId xmlns:p14="http://schemas.microsoft.com/office/powerpoint/2010/main" val="382267108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D2581A0-EFC8-F140-B95E-4F3CD94DA5C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57634"/>
          <a:stretch/>
        </p:blipFill>
        <p:spPr>
          <a:xfrm>
            <a:off x="5334566" y="0"/>
            <a:ext cx="7178255" cy="2280868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2F67050-B9F8-B24D-A005-C3964C2671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6524" y="420789"/>
            <a:ext cx="5609492" cy="1325563"/>
          </a:xfrm>
        </p:spPr>
        <p:txBody>
          <a:bodyPr>
            <a:normAutofit/>
          </a:bodyPr>
          <a:lstStyle/>
          <a:p>
            <a:r>
              <a:rPr lang="en-NO" sz="4000" dirty="0"/>
              <a:t>Sun in the far sidelobes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FD275BB-C993-A94D-8002-C9C8EEB9E0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88215" y="2192566"/>
            <a:ext cx="3804901" cy="452964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F568C3B-42A5-8F4A-B920-76047C6AA4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98591" y="2195831"/>
            <a:ext cx="3889632" cy="454396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10C9FD7-8564-D149-B86F-3B3E435416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6524" y="2181486"/>
            <a:ext cx="3982068" cy="4552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49223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8BF824-061F-0E4A-BE59-046C178D06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3140676" cy="1325563"/>
          </a:xfrm>
        </p:spPr>
        <p:txBody>
          <a:bodyPr/>
          <a:lstStyle/>
          <a:p>
            <a:r>
              <a:rPr lang="en-NO" dirty="0"/>
              <a:t>Mapmaking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Content Placeholder 2">
                <a:extLst>
                  <a:ext uri="{FF2B5EF4-FFF2-40B4-BE49-F238E27FC236}">
                    <a16:creationId xmlns:a16="http://schemas.microsoft.com/office/drawing/2014/main" id="{F775E8E0-D960-E245-BBF7-F54EA6F5745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63889" y="2008065"/>
                <a:ext cx="3342494" cy="4254335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2400" b="0" dirty="0"/>
                  <a:t>Binned mapmaker:</a:t>
                </a:r>
              </a:p>
              <a:p>
                <a:pPr marL="0" indent="0">
                  <a:buNone/>
                </a:pPr>
                <a:endParaRPr lang="en-US" sz="1600" b="0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f>
                            <m:fPr>
                              <m:type m:val="lin"/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nary>
                                <m:naryPr>
                                  <m:chr m:val="∑"/>
                                  <m:supHide m:val="on"/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7"/>
                                    </m:r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  <m:sup/>
                                <m:e>
                                  <m:sSub>
                                    <m:sSubPr>
                                      <m:ctrlP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  <m:t>𝑑</m:t>
                                      </m:r>
                                    </m:e>
                                    <m:sub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nary>
                            </m:num>
                            <m:den>
                              <m:sSubSup>
                                <m:sSubSup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  <m:sup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</m:den>
                          </m:f>
                        </m:num>
                        <m:den>
                          <m:f>
                            <m:fPr>
                              <m:type m:val="lin"/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nary>
                                <m:naryPr>
                                  <m:chr m:val="∑"/>
                                  <m:supHide m:val="on"/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7"/>
                                    </m:r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  <m:sup/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</m:nary>
                            </m:num>
                            <m:den>
                              <m:sSubSup>
                                <m:sSubSup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  <m:sup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</m:den>
                          </m:f>
                        </m:den>
                      </m:f>
                    </m:oMath>
                  </m:oMathPara>
                </a14:m>
                <a:endParaRPr lang="en-US" sz="2400" dirty="0"/>
              </a:p>
              <a:p>
                <a:endParaRPr lang="en-US" sz="2400" b="0" dirty="0"/>
              </a:p>
              <a:p>
                <a:r>
                  <a:rPr lang="en-US" sz="2400" b="0" dirty="0"/>
                  <a:t>White noise level</a:t>
                </a:r>
              </a:p>
              <a:p>
                <a:pPr marL="0" indent="0">
                  <a:buNone/>
                </a:pPr>
                <a:r>
                  <a:rPr lang="en-US" sz="2400" dirty="0"/>
                  <a:t> </a:t>
                </a:r>
                <a:r>
                  <a:rPr lang="en-US" sz="3200" dirty="0"/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320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  </m:t>
                        </m:r>
                        <m:r>
                          <a:rPr lang="en-US" sz="3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  <m:sup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en-US" sz="3200" i="1"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f>
                          <m:fPr>
                            <m:type m:val="lin"/>
                            <m:ctrlPr>
                              <a:rPr lang="en-US" sz="32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nary>
                              <m:naryPr>
                                <m:chr m:val="∑"/>
                                <m:supHide m:val="on"/>
                                <m:ctrlPr>
                                  <a:rPr lang="en-US" sz="3200" i="1">
                                    <a:latin typeface="Cambria Math" panose="02040503050406030204" pitchFamily="18" charset="0"/>
                                  </a:rPr>
                                </m:ctrlPr>
                              </m:naryPr>
                              <m:sub>
                                <m:r>
                                  <m:rPr>
                                    <m:brk m:alnAt="7"/>
                                  </m:rPr>
                                  <a:rPr lang="en-US" sz="3200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  <m:sup/>
                              <m:e>
                                <m:r>
                                  <a:rPr lang="en-US" sz="3200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nary>
                          </m:num>
                          <m:den>
                            <m:sSubSup>
                              <m:sSubSupPr>
                                <m:ctrlPr>
                                  <a:rPr lang="en-US" sz="3200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sz="32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𝜎</m:t>
                                </m:r>
                              </m:e>
                              <m:sub>
                                <m:r>
                                  <a:rPr lang="en-US" sz="3200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  <m:sup>
                                <m:r>
                                  <a:rPr lang="en-US" sz="32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bSup>
                          </m:den>
                        </m:f>
                      </m:den>
                    </m:f>
                  </m:oMath>
                </a14:m>
                <a:endParaRPr lang="en-NO" sz="3200" dirty="0"/>
              </a:p>
              <a:p>
                <a:endParaRPr lang="en-NO" sz="2400" dirty="0"/>
              </a:p>
            </p:txBody>
          </p:sp>
        </mc:Choice>
        <mc:Fallback xmlns="">
          <p:sp>
            <p:nvSpPr>
              <p:cNvPr id="14" name="Content Placeholder 2">
                <a:extLst>
                  <a:ext uri="{FF2B5EF4-FFF2-40B4-BE49-F238E27FC236}">
                    <a16:creationId xmlns:a16="http://schemas.microsoft.com/office/drawing/2014/main" id="{F775E8E0-D960-E245-BBF7-F54EA6F574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3889" y="2008065"/>
                <a:ext cx="3342494" cy="4254335"/>
              </a:xfrm>
              <a:prstGeom prst="rect">
                <a:avLst/>
              </a:prstGeom>
              <a:blipFill>
                <a:blip r:embed="rId2"/>
                <a:stretch>
                  <a:fillRect l="-2652" t="-1488"/>
                </a:stretch>
              </a:blipFill>
            </p:spPr>
            <p:txBody>
              <a:bodyPr/>
              <a:lstStyle/>
              <a:p>
                <a:r>
                  <a:rPr lang="en-NO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>
            <a:extLst>
              <a:ext uri="{FF2B5EF4-FFF2-40B4-BE49-F238E27FC236}">
                <a16:creationId xmlns:a16="http://schemas.microsoft.com/office/drawing/2014/main" id="{0F99B637-EAC3-AF48-AFC2-01D4DE0981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5832" y="141941"/>
            <a:ext cx="5588000" cy="6574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031761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4CABC6-CA3A-8441-9107-5C6DB12EE5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O" dirty="0"/>
              <a:t>Transfer function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Content Placeholder 2">
                <a:extLst>
                  <a:ext uri="{FF2B5EF4-FFF2-40B4-BE49-F238E27FC236}">
                    <a16:creationId xmlns:a16="http://schemas.microsoft.com/office/drawing/2014/main" id="{D1E9C46F-B00A-6744-9C51-0EA81C01A12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03303" y="1447932"/>
                <a:ext cx="10144899" cy="874495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NO" sz="2400" dirty="0"/>
                  <a:t>Some signal is lost during the data analysis </a:t>
                </a:r>
              </a:p>
              <a:p>
                <a:r>
                  <a:rPr lang="en-NO" sz="2400" dirty="0"/>
                  <a:t>(due to filtering, mapmaking etc)</a:t>
                </a:r>
              </a:p>
              <a:p>
                <a:pPr marL="457200" lvl="1" indent="0">
                  <a:buNone/>
                </a:pPr>
                <a:r>
                  <a:rPr lang="en-US" sz="2000" dirty="0"/>
                  <a:t>P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</m:d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𝑇</m:t>
                    </m:r>
                    <m:d>
                      <m:d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</m:d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000" b="0" i="0" smtClean="0">
                            <a:latin typeface="Cambria Math" panose="02040503050406030204" pitchFamily="18" charset="0"/>
                          </a:rPr>
                          <m:t>signal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NO" sz="2000" dirty="0"/>
              </a:p>
            </p:txBody>
          </p:sp>
        </mc:Choice>
        <mc:Fallback>
          <p:sp>
            <p:nvSpPr>
              <p:cNvPr id="6" name="Content Placeholder 2">
                <a:extLst>
                  <a:ext uri="{FF2B5EF4-FFF2-40B4-BE49-F238E27FC236}">
                    <a16:creationId xmlns:a16="http://schemas.microsoft.com/office/drawing/2014/main" id="{D1E9C46F-B00A-6744-9C51-0EA81C01A1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3303" y="1447932"/>
                <a:ext cx="10144899" cy="874495"/>
              </a:xfrm>
              <a:prstGeom prst="rect">
                <a:avLst/>
              </a:prstGeom>
              <a:blipFill>
                <a:blip r:embed="rId2"/>
                <a:stretch>
                  <a:fillRect l="-875" t="-8696" b="-52174"/>
                </a:stretch>
              </a:blipFill>
            </p:spPr>
            <p:txBody>
              <a:bodyPr/>
              <a:lstStyle/>
              <a:p>
                <a:r>
                  <a:rPr lang="en-NO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13">
            <a:extLst>
              <a:ext uri="{FF2B5EF4-FFF2-40B4-BE49-F238E27FC236}">
                <a16:creationId xmlns:a16="http://schemas.microsoft.com/office/drawing/2014/main" id="{2A5DF27F-A1CC-EC4D-AB0E-B24C1C78EF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6360" y="2672237"/>
            <a:ext cx="3626931" cy="418576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69DCDB78-E72B-5B49-9E62-480CAEAFD5BC}"/>
              </a:ext>
            </a:extLst>
          </p:cNvPr>
          <p:cNvSpPr txBox="1"/>
          <p:nvPr/>
        </p:nvSpPr>
        <p:spPr>
          <a:xfrm rot="16200000">
            <a:off x="-110171" y="4304741"/>
            <a:ext cx="33481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O" sz="2400" dirty="0"/>
              <a:t>Pipeline transfer function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167A316-FF7B-A249-9679-5151172B53BA}"/>
              </a:ext>
            </a:extLst>
          </p:cNvPr>
          <p:cNvSpPr txBox="1"/>
          <p:nvPr/>
        </p:nvSpPr>
        <p:spPr>
          <a:xfrm rot="16200000">
            <a:off x="5213477" y="4691193"/>
            <a:ext cx="30596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O" sz="2400" dirty="0"/>
              <a:t>Beam transfer function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CC40A232-1E9D-724E-BEA6-BF77CD265E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74119" y="0"/>
            <a:ext cx="5112373" cy="332935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C2F1E6F-9A63-F543-B923-7B18D5ADC8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13117" y="3246985"/>
            <a:ext cx="5278884" cy="3611016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0A20831F-CAEE-9F4B-954F-BA2191F2CFE8}"/>
              </a:ext>
            </a:extLst>
          </p:cNvPr>
          <p:cNvSpPr txBox="1"/>
          <p:nvPr/>
        </p:nvSpPr>
        <p:spPr>
          <a:xfrm rot="16200000">
            <a:off x="5863078" y="1224304"/>
            <a:ext cx="17604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O" sz="2400" dirty="0"/>
              <a:t>Beam model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8D52F9A-E290-6140-BC69-C0CC13382A33}"/>
              </a:ext>
            </a:extLst>
          </p:cNvPr>
          <p:cNvSpPr txBox="1"/>
          <p:nvPr/>
        </p:nvSpPr>
        <p:spPr>
          <a:xfrm>
            <a:off x="4259890" y="6596390"/>
            <a:ext cx="132921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O" sz="1100" dirty="0"/>
              <a:t>Credit: N. O. Stutzer</a:t>
            </a:r>
          </a:p>
        </p:txBody>
      </p:sp>
    </p:spTree>
    <p:extLst>
      <p:ext uri="{BB962C8B-B14F-4D97-AF65-F5344CB8AC3E}">
        <p14:creationId xmlns:p14="http://schemas.microsoft.com/office/powerpoint/2010/main" val="338050825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21D004-4589-8A4C-962F-78FE1B044A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416347"/>
            <a:ext cx="10515600" cy="1325563"/>
          </a:xfrm>
        </p:spPr>
        <p:txBody>
          <a:bodyPr/>
          <a:lstStyle/>
          <a:p>
            <a:pPr algn="ctr"/>
            <a:r>
              <a:rPr lang="en-NO" dirty="0"/>
              <a:t>Supplementary slides</a:t>
            </a:r>
          </a:p>
        </p:txBody>
      </p:sp>
    </p:spTree>
    <p:extLst>
      <p:ext uri="{BB962C8B-B14F-4D97-AF65-F5344CB8AC3E}">
        <p14:creationId xmlns:p14="http://schemas.microsoft.com/office/powerpoint/2010/main" val="86515415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A199A81A-34F1-8546-98BB-97A68573C9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80338" y="2215385"/>
            <a:ext cx="1963969" cy="39747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75CE3CE-C3D0-DE41-9940-BAE9B90692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8074" y="2152531"/>
            <a:ext cx="3333740" cy="380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906A11C-A19D-594B-86B1-C62D0CABC9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54664"/>
            <a:ext cx="10515600" cy="1325563"/>
          </a:xfrm>
        </p:spPr>
        <p:txBody>
          <a:bodyPr>
            <a:normAutofit/>
          </a:bodyPr>
          <a:lstStyle/>
          <a:p>
            <a:r>
              <a:rPr lang="en-NO" sz="4800" dirty="0"/>
              <a:t>Power spectrum methods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F240D4C-0405-1146-908A-6FC478B8BB6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886657" y="3105832"/>
            <a:ext cx="2786744" cy="1581666"/>
          </a:xfrm>
        </p:spPr>
      </p:pic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36FD4DC8-ADA1-9A40-87D2-473F532BC4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30556" y="3105834"/>
            <a:ext cx="2786740" cy="1581663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CB4FF19-B5ED-104C-AED2-910A4492FFDE}"/>
              </a:ext>
            </a:extLst>
          </p:cNvPr>
          <p:cNvCxnSpPr/>
          <p:nvPr/>
        </p:nvCxnSpPr>
        <p:spPr>
          <a:xfrm>
            <a:off x="3752949" y="2884840"/>
            <a:ext cx="0" cy="1989438"/>
          </a:xfrm>
          <a:prstGeom prst="line">
            <a:avLst/>
          </a:prstGeom>
          <a:ln w="698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620E476-AB39-5049-9B52-B4736B35C5A9}"/>
              </a:ext>
            </a:extLst>
          </p:cNvPr>
          <p:cNvCxnSpPr/>
          <p:nvPr/>
        </p:nvCxnSpPr>
        <p:spPr>
          <a:xfrm>
            <a:off x="823783" y="2884840"/>
            <a:ext cx="0" cy="1989438"/>
          </a:xfrm>
          <a:prstGeom prst="line">
            <a:avLst/>
          </a:prstGeom>
          <a:ln w="698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C2DD377D-A5C4-1545-9EE5-984C9D73D729}"/>
              </a:ext>
            </a:extLst>
          </p:cNvPr>
          <p:cNvSpPr txBox="1"/>
          <p:nvPr/>
        </p:nvSpPr>
        <p:spPr>
          <a:xfrm>
            <a:off x="3789240" y="2598003"/>
            <a:ext cx="49725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O" sz="4800" b="1" dirty="0"/>
              <a:t>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334A4A4-8D0A-BB49-8424-B2A74FF62564}"/>
              </a:ext>
            </a:extLst>
          </p:cNvPr>
          <p:cNvSpPr txBox="1"/>
          <p:nvPr/>
        </p:nvSpPr>
        <p:spPr>
          <a:xfrm>
            <a:off x="7929926" y="3317789"/>
            <a:ext cx="52450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O" sz="4800" b="1" dirty="0"/>
              <a:t>X</a:t>
            </a:r>
          </a:p>
        </p:txBody>
      </p:sp>
      <p:pic>
        <p:nvPicPr>
          <p:cNvPr id="12" name="Content Placeholder 4">
            <a:extLst>
              <a:ext uri="{FF2B5EF4-FFF2-40B4-BE49-F238E27FC236}">
                <a16:creationId xmlns:a16="http://schemas.microsoft.com/office/drawing/2014/main" id="{C8B6E1C2-377C-7947-BDAB-2FF39E0B6F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67060" y="3105834"/>
            <a:ext cx="2786740" cy="1581663"/>
          </a:xfrm>
          <a:prstGeom prst="rect">
            <a:avLst/>
          </a:prstGeom>
        </p:spPr>
      </p:pic>
      <p:sp>
        <p:nvSpPr>
          <p:cNvPr id="13" name="Left Bracket 12">
            <a:extLst>
              <a:ext uri="{FF2B5EF4-FFF2-40B4-BE49-F238E27FC236}">
                <a16:creationId xmlns:a16="http://schemas.microsoft.com/office/drawing/2014/main" id="{D5081AB0-DD6D-5B41-8C44-04E03ACC3F8A}"/>
              </a:ext>
            </a:extLst>
          </p:cNvPr>
          <p:cNvSpPr/>
          <p:nvPr/>
        </p:nvSpPr>
        <p:spPr>
          <a:xfrm>
            <a:off x="4782065" y="2884838"/>
            <a:ext cx="154571" cy="1989438"/>
          </a:xfrm>
          <a:prstGeom prst="leftBracket">
            <a:avLst/>
          </a:prstGeom>
          <a:ln w="698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sp>
        <p:nvSpPr>
          <p:cNvPr id="14" name="Right Bracket 13">
            <a:extLst>
              <a:ext uri="{FF2B5EF4-FFF2-40B4-BE49-F238E27FC236}">
                <a16:creationId xmlns:a16="http://schemas.microsoft.com/office/drawing/2014/main" id="{8C4529E8-3938-FE4F-9029-EE5DD37E102A}"/>
              </a:ext>
            </a:extLst>
          </p:cNvPr>
          <p:cNvSpPr/>
          <p:nvPr/>
        </p:nvSpPr>
        <p:spPr>
          <a:xfrm>
            <a:off x="11565924" y="2884837"/>
            <a:ext cx="123568" cy="1989438"/>
          </a:xfrm>
          <a:prstGeom prst="rightBracket">
            <a:avLst/>
          </a:prstGeom>
          <a:ln w="698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F776129-C1B3-974B-909C-1C2212D2E9F2}"/>
              </a:ext>
            </a:extLst>
          </p:cNvPr>
          <p:cNvSpPr txBox="1"/>
          <p:nvPr/>
        </p:nvSpPr>
        <p:spPr>
          <a:xfrm>
            <a:off x="1334530" y="1424733"/>
            <a:ext cx="20379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O" sz="2400" dirty="0"/>
              <a:t>Auto spectrum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B39FA02-DAB5-A34B-9B23-B910E236D34D}"/>
              </a:ext>
            </a:extLst>
          </p:cNvPr>
          <p:cNvSpPr txBox="1"/>
          <p:nvPr/>
        </p:nvSpPr>
        <p:spPr>
          <a:xfrm>
            <a:off x="7514592" y="1424733"/>
            <a:ext cx="21049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O" sz="2400" dirty="0"/>
              <a:t>Cross spectrum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F1E3D273-D7FC-F040-8AE0-3316E39429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90504" y="1790504"/>
            <a:ext cx="3458092" cy="109433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EEE3AB8-A211-274A-9020-0C0AB68614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0186" y="1924980"/>
            <a:ext cx="2296175" cy="830997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A9603D94-CB39-D240-99D4-BB5F1E75557E}"/>
              </a:ext>
            </a:extLst>
          </p:cNvPr>
          <p:cNvSpPr txBox="1"/>
          <p:nvPr/>
        </p:nvSpPr>
        <p:spPr>
          <a:xfrm>
            <a:off x="6031831" y="4677948"/>
            <a:ext cx="7841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O" dirty="0"/>
              <a:t>Map 1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8B80241-D204-4248-98D0-2B3241029587}"/>
              </a:ext>
            </a:extLst>
          </p:cNvPr>
          <p:cNvSpPr txBox="1"/>
          <p:nvPr/>
        </p:nvSpPr>
        <p:spPr>
          <a:xfrm>
            <a:off x="9598049" y="4677948"/>
            <a:ext cx="7841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O" dirty="0"/>
              <a:t>Map 2</a:t>
            </a:r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38AC699B-F603-2646-B6C1-8C2B515AEBBC}"/>
              </a:ext>
            </a:extLst>
          </p:cNvPr>
          <p:cNvSpPr txBox="1">
            <a:spLocks/>
          </p:cNvSpPr>
          <p:nvPr/>
        </p:nvSpPr>
        <p:spPr>
          <a:xfrm>
            <a:off x="671235" y="5037357"/>
            <a:ext cx="11018257" cy="5040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NO" sz="2400" dirty="0"/>
              <a:t>Auto spectrum needs very precise noise estimate</a:t>
            </a:r>
          </a:p>
          <a:p>
            <a:r>
              <a:rPr lang="en-NO" sz="2400" dirty="0"/>
              <a:t>Noise does not bias the cross spectrum</a:t>
            </a:r>
          </a:p>
          <a:p>
            <a:r>
              <a:rPr lang="en-NO" sz="2400" dirty="0"/>
              <a:t>Cross spectrum only sensitive to stuff common to both maps                                     (great for systematics rejection!)</a:t>
            </a:r>
          </a:p>
        </p:txBody>
      </p:sp>
    </p:spTree>
    <p:extLst>
      <p:ext uri="{BB962C8B-B14F-4D97-AF65-F5344CB8AC3E}">
        <p14:creationId xmlns:p14="http://schemas.microsoft.com/office/powerpoint/2010/main" val="426315116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16CFCE20-BCA3-0345-ABFB-ABD0EF5210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657750" y="887218"/>
            <a:ext cx="3967965" cy="3183467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6017236-7892-D44A-846B-29DA8C8E45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6755"/>
            <a:ext cx="10515600" cy="1325563"/>
          </a:xfrm>
        </p:spPr>
        <p:txBody>
          <a:bodyPr/>
          <a:lstStyle/>
          <a:p>
            <a:r>
              <a:rPr lang="en-NO" dirty="0"/>
              <a:t>Feed-feed Pseudo-Cross-Spectrum (FPXS)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58F67BB-5353-044F-92BF-E33A7DDE81A1}"/>
              </a:ext>
            </a:extLst>
          </p:cNvPr>
          <p:cNvSpPr txBox="1"/>
          <p:nvPr/>
        </p:nvSpPr>
        <p:spPr>
          <a:xfrm rot="3299287">
            <a:off x="6985845" y="2357493"/>
            <a:ext cx="5238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O" dirty="0"/>
              <a:t>CES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79F2DD0-ECD2-A540-8642-2C0AC360C4D5}"/>
              </a:ext>
            </a:extLst>
          </p:cNvPr>
          <p:cNvSpPr txBox="1"/>
          <p:nvPr/>
        </p:nvSpPr>
        <p:spPr>
          <a:xfrm rot="3321871">
            <a:off x="6741066" y="4784846"/>
            <a:ext cx="10134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O" dirty="0"/>
              <a:t>Lissajous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E3101D4-6344-724B-A634-BDCC0534521B}"/>
              </a:ext>
            </a:extLst>
          </p:cNvPr>
          <p:cNvSpPr txBox="1">
            <a:spLocks/>
          </p:cNvSpPr>
          <p:nvPr/>
        </p:nvSpPr>
        <p:spPr>
          <a:xfrm>
            <a:off x="691977" y="1596856"/>
            <a:ext cx="6376088" cy="480394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NO" sz="2400" dirty="0"/>
              <a:t>Cross spectrum method designed to be maximally robust to systematics</a:t>
            </a:r>
          </a:p>
          <a:p>
            <a:r>
              <a:rPr lang="en-NO" sz="2400" dirty="0"/>
              <a:t>Algorithm:</a:t>
            </a:r>
          </a:p>
          <a:p>
            <a:pPr lvl="1"/>
            <a:r>
              <a:rPr lang="en-NO" sz="2000" dirty="0"/>
              <a:t>Split data in two parts (taken at high/low elevations)</a:t>
            </a:r>
          </a:p>
          <a:p>
            <a:pPr lvl="1"/>
            <a:r>
              <a:rPr lang="en-NO" sz="2000" dirty="0"/>
              <a:t>Make 19 feed-maps for each of the two parts</a:t>
            </a:r>
          </a:p>
          <a:p>
            <a:pPr lvl="1"/>
            <a:r>
              <a:rPr lang="en-NO" sz="2000" dirty="0"/>
              <a:t>Calculate cross spectra of all combinations of different parts and different feeds</a:t>
            </a:r>
          </a:p>
          <a:p>
            <a:pPr lvl="1"/>
            <a:r>
              <a:rPr lang="en-NO" sz="2000" dirty="0"/>
              <a:t>Take the noise weighted average</a:t>
            </a:r>
          </a:p>
          <a:p>
            <a:r>
              <a:rPr lang="en-NO" sz="2400" dirty="0"/>
              <a:t>This makes the estimate insensitive to systematics present in only one part or a particular feed</a:t>
            </a:r>
          </a:p>
          <a:p>
            <a:r>
              <a:rPr lang="en-NO" sz="2400" dirty="0"/>
              <a:t>Note, pseudo-spectra use noise-weighted and masked maps (a neccesary hassle!)</a:t>
            </a:r>
          </a:p>
          <a:p>
            <a:pPr lvl="1"/>
            <a:endParaRPr lang="en-NO" sz="20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260118C-2B9D-B043-891D-285DD62C60D7}"/>
              </a:ext>
            </a:extLst>
          </p:cNvPr>
          <p:cNvSpPr txBox="1"/>
          <p:nvPr/>
        </p:nvSpPr>
        <p:spPr>
          <a:xfrm>
            <a:off x="10181968" y="6506219"/>
            <a:ext cx="127631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O" sz="1100" dirty="0"/>
              <a:t>Credit: J. Borowska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CA1741F-7CFD-3943-A54A-9609F6E9DF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57749" y="3674533"/>
            <a:ext cx="3967966" cy="3183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344890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75FCB9-5A4D-C54D-A889-930809EDA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O" dirty="0"/>
              <a:t>CO power spectrum constraints and forecast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7985157-38CD-B240-8458-4A501FD43C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0335" y="1383323"/>
            <a:ext cx="10843465" cy="5287108"/>
          </a:xfrm>
        </p:spPr>
      </p:pic>
    </p:spTree>
    <p:extLst>
      <p:ext uri="{BB962C8B-B14F-4D97-AF65-F5344CB8AC3E}">
        <p14:creationId xmlns:p14="http://schemas.microsoft.com/office/powerpoint/2010/main" val="243604571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32"/>
          <p:cNvSpPr/>
          <p:nvPr/>
        </p:nvSpPr>
        <p:spPr>
          <a:xfrm>
            <a:off x="543000" y="3555133"/>
            <a:ext cx="5153600" cy="2930400"/>
          </a:xfrm>
          <a:prstGeom prst="rect">
            <a:avLst/>
          </a:prstGeom>
          <a:solidFill>
            <a:srgbClr val="EFEFEF"/>
          </a:solidFill>
          <a:ln w="28575" cap="flat" cmpd="sng">
            <a:solidFill>
              <a:srgbClr val="CC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84" name="Google Shape;184;p32"/>
          <p:cNvSpPr txBox="1">
            <a:spLocks noGrp="1"/>
          </p:cNvSpPr>
          <p:nvPr>
            <p:ph type="title"/>
          </p:nvPr>
        </p:nvSpPr>
        <p:spPr>
          <a:xfrm>
            <a:off x="15" y="410760"/>
            <a:ext cx="12192000" cy="622800"/>
          </a:xfrm>
          <a:prstGeom prst="rect">
            <a:avLst/>
          </a:prstGeom>
        </p:spPr>
        <p:txBody>
          <a:bodyPr spcFirstLastPara="1" vert="horz" wrap="square" lIns="101367" tIns="101367" rIns="101367" bIns="101367" rtlCol="0" anchor="ctr" anchorCtr="0">
            <a:noAutofit/>
          </a:bodyPr>
          <a:lstStyle/>
          <a:p>
            <a:pPr algn="ctr">
              <a:spcBef>
                <a:spcPts val="0"/>
              </a:spcBef>
            </a:pPr>
            <a:r>
              <a:rPr lang="en" dirty="0"/>
              <a:t>Systematics for balloon exp.? (Raw SPIDER data)</a:t>
            </a:r>
            <a:endParaRPr dirty="0"/>
          </a:p>
        </p:txBody>
      </p:sp>
      <p:pic>
        <p:nvPicPr>
          <p:cNvPr id="185" name="Google Shape;185;p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86200" y="1343245"/>
            <a:ext cx="9819600" cy="5418041"/>
          </a:xfrm>
          <a:prstGeom prst="rect">
            <a:avLst/>
          </a:prstGeom>
          <a:noFill/>
          <a:ln>
            <a:noFill/>
          </a:ln>
        </p:spPr>
      </p:pic>
      <p:sp>
        <p:nvSpPr>
          <p:cNvPr id="186" name="Google Shape;186;p32"/>
          <p:cNvSpPr/>
          <p:nvPr/>
        </p:nvSpPr>
        <p:spPr>
          <a:xfrm>
            <a:off x="1434367" y="2685233"/>
            <a:ext cx="4948400" cy="332400"/>
          </a:xfrm>
          <a:prstGeom prst="rect">
            <a:avLst/>
          </a:prstGeom>
          <a:noFill/>
          <a:ln w="28575" cap="flat" cmpd="sng">
            <a:solidFill>
              <a:srgbClr val="CC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pic>
        <p:nvPicPr>
          <p:cNvPr id="187" name="Google Shape;187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2851" y="3556334"/>
            <a:ext cx="5173904" cy="292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09;p24">
            <a:extLst>
              <a:ext uri="{FF2B5EF4-FFF2-40B4-BE49-F238E27FC236}">
                <a16:creationId xmlns:a16="http://schemas.microsoft.com/office/drawing/2014/main" id="{2A36CACF-AEEB-6B49-B5E8-DE385AC3C56E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477950" y="3934808"/>
            <a:ext cx="2171050" cy="2171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124;p26">
            <a:extLst>
              <a:ext uri="{FF2B5EF4-FFF2-40B4-BE49-F238E27FC236}">
                <a16:creationId xmlns:a16="http://schemas.microsoft.com/office/drawing/2014/main" id="{3CD216E6-DBC6-814A-8BB9-8A02AFF1BFEC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495898" y="3797849"/>
            <a:ext cx="1655377" cy="244496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BF47D8E-9183-C94C-95B5-BD295028E63D}"/>
              </a:ext>
            </a:extLst>
          </p:cNvPr>
          <p:cNvSpPr/>
          <p:nvPr/>
        </p:nvSpPr>
        <p:spPr>
          <a:xfrm>
            <a:off x="7669316" y="6334780"/>
            <a:ext cx="148195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1000" dirty="0">
                <a:solidFill>
                  <a:srgbClr val="000000"/>
                </a:solidFill>
                <a:latin typeface="Arial" panose="020B0604020202020204" pitchFamily="34" charset="0"/>
              </a:rPr>
              <a:t>Image credit: J. Shariff</a:t>
            </a:r>
            <a:endParaRPr lang="en-GB" sz="1000" dirty="0">
              <a:solidFill>
                <a:srgbClr val="000000"/>
              </a:solidFill>
            </a:endParaRPr>
          </a:p>
          <a:p>
            <a:br>
              <a:rPr lang="en-GB" dirty="0"/>
            </a:br>
            <a:br>
              <a:rPr lang="en-GB" dirty="0"/>
            </a:br>
            <a:endParaRPr lang="en-NO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8432BB9-B565-AA40-A2EC-8F81CB6AFF3D}"/>
              </a:ext>
            </a:extLst>
          </p:cNvPr>
          <p:cNvSpPr/>
          <p:nvPr/>
        </p:nvSpPr>
        <p:spPr>
          <a:xfrm>
            <a:off x="9758856" y="6348420"/>
            <a:ext cx="205404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1000" dirty="0">
                <a:solidFill>
                  <a:srgbClr val="000000"/>
                </a:solidFill>
                <a:latin typeface="Arial" panose="020B0604020202020204" pitchFamily="34" charset="0"/>
              </a:rPr>
              <a:t>Slide credit: H. </a:t>
            </a:r>
            <a:r>
              <a:rPr lang="en-GB" sz="1000" dirty="0" err="1">
                <a:solidFill>
                  <a:srgbClr val="000000"/>
                </a:solidFill>
                <a:latin typeface="Arial" panose="020B0604020202020204" pitchFamily="34" charset="0"/>
              </a:rPr>
              <a:t>Thommesen</a:t>
            </a:r>
            <a:endParaRPr lang="en-GB" sz="1000" dirty="0">
              <a:solidFill>
                <a:srgbClr val="000000"/>
              </a:solidFill>
            </a:endParaRPr>
          </a:p>
          <a:p>
            <a:br>
              <a:rPr lang="en-GB" dirty="0"/>
            </a:br>
            <a:br>
              <a:rPr lang="en-GB" dirty="0"/>
            </a:br>
            <a:endParaRPr lang="en-NO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EF45B1-04E4-5247-8EC5-D744C3ED17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5257801" cy="1325563"/>
          </a:xfrm>
        </p:spPr>
        <p:txBody>
          <a:bodyPr/>
          <a:lstStyle/>
          <a:p>
            <a:r>
              <a:rPr lang="en-NO" dirty="0"/>
              <a:t>The future of COMAP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3F4A732-3A73-7B47-85E5-F5FB5EDBC40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186313" y="603272"/>
            <a:ext cx="4163475" cy="532797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5D5586E-CD3B-D34A-9BFD-B84603C698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466" y="3314809"/>
            <a:ext cx="6159500" cy="2832100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F263A70-CB63-CC41-B7E4-AE80CC7EB7A2}"/>
              </a:ext>
            </a:extLst>
          </p:cNvPr>
          <p:cNvSpPr txBox="1">
            <a:spLocks/>
          </p:cNvSpPr>
          <p:nvPr/>
        </p:nvSpPr>
        <p:spPr>
          <a:xfrm>
            <a:off x="752985" y="2766218"/>
            <a:ext cx="5597611" cy="13255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NO" sz="3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ontent Placeholder 2">
                <a:extLst>
                  <a:ext uri="{FF2B5EF4-FFF2-40B4-BE49-F238E27FC236}">
                    <a16:creationId xmlns:a16="http://schemas.microsoft.com/office/drawing/2014/main" id="{9FE2E5BF-A625-8946-9EAD-E846868EE52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91977" y="1596856"/>
                <a:ext cx="6135989" cy="1594385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NO" sz="2400" dirty="0"/>
                  <a:t>Currently in Pathfinder Phase, targeting the epoch of galaxy assembly (z </a:t>
                </a:r>
                <a14:m>
                  <m:oMath xmlns:m="http://schemas.openxmlformats.org/officeDocument/2006/math">
                    <m:r>
                      <a:rPr lang="en-NO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</m:oMath>
                </a14:m>
                <a:r>
                  <a:rPr lang="en-NO" sz="2400" dirty="0"/>
                  <a:t> 2 - 3)</a:t>
                </a:r>
              </a:p>
              <a:p>
                <a:r>
                  <a:rPr lang="en-NO" sz="2400" dirty="0"/>
                  <a:t>Fututure phases will target epoch of reionization (z </a:t>
                </a:r>
                <a14:m>
                  <m:oMath xmlns:m="http://schemas.openxmlformats.org/officeDocument/2006/math">
                    <m:r>
                      <a:rPr lang="en-NO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</m:oMath>
                </a14:m>
                <a:r>
                  <a:rPr lang="en-NO" sz="2400" dirty="0"/>
                  <a:t> 6 - 8)</a:t>
                </a:r>
              </a:p>
              <a:p>
                <a:endParaRPr lang="en-NO" sz="2400" dirty="0"/>
              </a:p>
            </p:txBody>
          </p:sp>
        </mc:Choice>
        <mc:Fallback xmlns="">
          <p:sp>
            <p:nvSpPr>
              <p:cNvPr id="10" name="Content Placeholder 2">
                <a:extLst>
                  <a:ext uri="{FF2B5EF4-FFF2-40B4-BE49-F238E27FC236}">
                    <a16:creationId xmlns:a16="http://schemas.microsoft.com/office/drawing/2014/main" id="{9FE2E5BF-A625-8946-9EAD-E846868EE5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1977" y="1596856"/>
                <a:ext cx="6135989" cy="1594385"/>
              </a:xfrm>
              <a:prstGeom prst="rect">
                <a:avLst/>
              </a:prstGeom>
              <a:blipFill>
                <a:blip r:embed="rId4"/>
                <a:stretch>
                  <a:fillRect l="-1240" t="-3937" b="-4724"/>
                </a:stretch>
              </a:blipFill>
            </p:spPr>
            <p:txBody>
              <a:bodyPr/>
              <a:lstStyle/>
              <a:p>
                <a:r>
                  <a:rPr lang="en-NO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E70950B9-5DAE-FB41-8297-0E6DBB12CE61}"/>
              </a:ext>
            </a:extLst>
          </p:cNvPr>
          <p:cNvSpPr txBox="1"/>
          <p:nvPr/>
        </p:nvSpPr>
        <p:spPr>
          <a:xfrm>
            <a:off x="5663665" y="5885299"/>
            <a:ext cx="110318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O" sz="1100" dirty="0"/>
              <a:t>Credit: K. Cleary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0E36830-33E8-754C-9B6C-8D9701B76B9F}"/>
              </a:ext>
            </a:extLst>
          </p:cNvPr>
          <p:cNvSpPr txBox="1"/>
          <p:nvPr/>
        </p:nvSpPr>
        <p:spPr>
          <a:xfrm>
            <a:off x="10146144" y="5754494"/>
            <a:ext cx="110318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O" sz="1100" dirty="0"/>
              <a:t>Credit: K. Cleary</a:t>
            </a:r>
          </a:p>
        </p:txBody>
      </p:sp>
    </p:spTree>
    <p:extLst>
      <p:ext uri="{BB962C8B-B14F-4D97-AF65-F5344CB8AC3E}">
        <p14:creationId xmlns:p14="http://schemas.microsoft.com/office/powerpoint/2010/main" val="34404784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4E45DB0-67C7-A24E-AE6C-03279AD14C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7975" y="333041"/>
            <a:ext cx="12076049" cy="6191917"/>
          </a:xfrm>
        </p:spPr>
      </p:pic>
    </p:spTree>
    <p:extLst>
      <p:ext uri="{BB962C8B-B14F-4D97-AF65-F5344CB8AC3E}">
        <p14:creationId xmlns:p14="http://schemas.microsoft.com/office/powerpoint/2010/main" val="37565099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3ED500A5-37F9-994B-8202-09529A7D4D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51635" y="330200"/>
            <a:ext cx="4089400" cy="61976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5F44EB3-0AA5-084B-B343-7B0F54EBEC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140676" cy="1325563"/>
          </a:xfrm>
        </p:spPr>
        <p:txBody>
          <a:bodyPr/>
          <a:lstStyle/>
          <a:p>
            <a:r>
              <a:rPr lang="en-NO" dirty="0"/>
              <a:t>COMAP data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B9DD732-AB6B-0845-B485-64894ADC765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066022" y="122654"/>
            <a:ext cx="3228907" cy="6612692"/>
          </a:xfr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E3F2625-E504-1A4A-AF5D-12E907116C6C}"/>
              </a:ext>
            </a:extLst>
          </p:cNvPr>
          <p:cNvSpPr txBox="1"/>
          <p:nvPr/>
        </p:nvSpPr>
        <p:spPr>
          <a:xfrm>
            <a:off x="8138573" y="2493318"/>
            <a:ext cx="11127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O" sz="1400" dirty="0"/>
              <a:t>Bad weather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1CDAE7C-0F6B-C645-8772-8FE16C670751}"/>
              </a:ext>
            </a:extLst>
          </p:cNvPr>
          <p:cNvSpPr txBox="1"/>
          <p:nvPr/>
        </p:nvSpPr>
        <p:spPr>
          <a:xfrm>
            <a:off x="8138573" y="427683"/>
            <a:ext cx="9470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O" sz="1400" dirty="0"/>
              <a:t>Good data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092E927-DCB1-A445-91B7-BB94ADC066ED}"/>
              </a:ext>
            </a:extLst>
          </p:cNvPr>
          <p:cNvSpPr txBox="1"/>
          <p:nvPr/>
        </p:nvSpPr>
        <p:spPr>
          <a:xfrm>
            <a:off x="6275518" y="6604541"/>
            <a:ext cx="119776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O" sz="1100" dirty="0"/>
              <a:t>Credit: J. S. Lunde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3FFC741-1A3B-2946-B368-55B232A89240}"/>
              </a:ext>
            </a:extLst>
          </p:cNvPr>
          <p:cNvSpPr txBox="1"/>
          <p:nvPr/>
        </p:nvSpPr>
        <p:spPr>
          <a:xfrm>
            <a:off x="8138573" y="4510559"/>
            <a:ext cx="6389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O" sz="1400" dirty="0"/>
              <a:t>Spikes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35C95C6-A409-7640-8268-5D42009FD6D6}"/>
              </a:ext>
            </a:extLst>
          </p:cNvPr>
          <p:cNvSpPr txBox="1"/>
          <p:nvPr/>
        </p:nvSpPr>
        <p:spPr>
          <a:xfrm>
            <a:off x="450965" y="1690688"/>
            <a:ext cx="3436704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NO" sz="2800" dirty="0"/>
              <a:t>Data divided into ”scans” of 3-10 minutes each, centered on same point in Az/El</a:t>
            </a:r>
          </a:p>
          <a:p>
            <a:endParaRPr lang="en-NO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NO" sz="2800" dirty="0"/>
              <a:t>Each scan analysed independently. </a:t>
            </a:r>
          </a:p>
        </p:txBody>
      </p:sp>
    </p:spTree>
    <p:extLst>
      <p:ext uri="{BB962C8B-B14F-4D97-AF65-F5344CB8AC3E}">
        <p14:creationId xmlns:p14="http://schemas.microsoft.com/office/powerpoint/2010/main" val="3300424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7D5348-B754-144C-B3E3-A9EC565AFA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O" dirty="0"/>
              <a:t>Data model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93346A-A573-7448-A275-D08DA8E137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422" y="1690688"/>
            <a:ext cx="9547578" cy="49564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NO" sz="2400" dirty="0"/>
              <a:t>Measured power is given by </a:t>
            </a:r>
            <a:r>
              <a:rPr lang="en-NO" sz="2400" dirty="0">
                <a:solidFill>
                  <a:srgbClr val="00B050"/>
                </a:solidFill>
              </a:rPr>
              <a:t>gain</a:t>
            </a:r>
            <a:r>
              <a:rPr lang="en-NO" sz="2400" dirty="0"/>
              <a:t> times </a:t>
            </a:r>
            <a:r>
              <a:rPr lang="en-NO" sz="2400" dirty="0">
                <a:solidFill>
                  <a:schemeClr val="accent1"/>
                </a:solidFill>
              </a:rPr>
              <a:t>system temperature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15A9CE4-178C-D448-8885-7572FF766B30}"/>
                  </a:ext>
                </a:extLst>
              </p:cNvPr>
              <p:cNvSpPr txBox="1"/>
              <p:nvPr/>
            </p:nvSpPr>
            <p:spPr>
              <a:xfrm>
                <a:off x="2686756" y="2042614"/>
                <a:ext cx="4636912" cy="9410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en-US" sz="2000" b="0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b>
                          <m:r>
                            <a:rPr lang="en-US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𝜈</m:t>
                          </m:r>
                        </m:sub>
                        <m:sup>
                          <m:r>
                            <a:rPr lang="en-US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p>
                      </m:sSubSup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)= </m:t>
                      </m:r>
                      <m:sSubSup>
                        <m:sSubSupPr>
                          <m:ctrlPr>
                            <a:rPr lang="en-US" sz="28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8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𝐺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𝜈</m:t>
                          </m:r>
                        </m:sub>
                        <m:sup>
                          <m:r>
                            <a:rPr lang="en-US" sz="28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p>
                      </m:sSubSup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en-US" sz="2800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  <m:sSup>
                            <m:sSupPr>
                              <m:ctrlPr>
                                <a:rPr lang="en-US" sz="2800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800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    </m:t>
                              </m:r>
                              <m:r>
                                <a:rPr lang="en-US" sz="2800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p>
                              <m:r>
                                <a:rPr lang="en-US" sz="2800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p>
                          </m:sSup>
                        </m:e>
                        <m:sub>
                          <m:r>
                            <m:rPr>
                              <m:sty m:val="p"/>
                            </m:rPr>
                            <a:rPr lang="en-US" sz="2800" b="0" i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sys</m:t>
                          </m:r>
                          <m:r>
                            <a:rPr lang="en-US" sz="28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8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𝜈</m:t>
                          </m:r>
                        </m:sub>
                      </m:sSub>
                      <m:r>
                        <a:rPr lang="en-US" sz="2800" b="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800" b="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sz="2800" b="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NO" sz="28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15A9CE4-178C-D448-8885-7572FF766B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86756" y="2042614"/>
                <a:ext cx="4636912" cy="941027"/>
              </a:xfrm>
              <a:prstGeom prst="rect">
                <a:avLst/>
              </a:prstGeom>
              <a:blipFill>
                <a:blip r:embed="rId2"/>
                <a:stretch>
                  <a:fillRect b="-4000"/>
                </a:stretch>
              </a:blipFill>
            </p:spPr>
            <p:txBody>
              <a:bodyPr/>
              <a:lstStyle/>
              <a:p>
                <a:r>
                  <a:rPr lang="en-NO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7276CE9-C808-2A40-B034-19DEEDFC5CF1}"/>
                  </a:ext>
                </a:extLst>
              </p:cNvPr>
              <p:cNvSpPr txBox="1"/>
              <p:nvPr/>
            </p:nvSpPr>
            <p:spPr>
              <a:xfrm>
                <a:off x="364371" y="3401035"/>
                <a:ext cx="11748607" cy="47327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  =</m:t>
                    </m:r>
                    <m:d>
                      <m:dPr>
                        <m:begChr m:val="⟨"/>
                        <m:endChr m:val="⟩"/>
                        <m:ctrlPr>
                          <a:rPr lang="en-US" sz="20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sz="2000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000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sz="2000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𝐺</m:t>
                            </m:r>
                          </m:e>
                          <m:sub>
                            <m:r>
                              <a:rPr lang="en-US" sz="2000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𝜈</m:t>
                            </m:r>
                          </m:sub>
                          <m:sup>
                            <m:r>
                              <a:rPr lang="en-US" sz="2000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p>
                        </m:sSubSup>
                        <m:r>
                          <a:rPr lang="en-US" sz="20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20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sz="20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d>
                    <m:d>
                      <m:dPr>
                        <m:ctrlPr>
                          <a:rPr lang="en-US" sz="20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1+ </m:t>
                        </m:r>
                        <m:sSubSup>
                          <m:sSubSupPr>
                            <m:ctrlPr>
                              <a:rPr lang="en-US" sz="2000" b="0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000" b="0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2000" b="0" i="0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corr</m:t>
                            </m:r>
                          </m:sub>
                          <m:sup>
                            <m:r>
                              <a:rPr lang="en-US" sz="2000" b="0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𝐺</m:t>
                            </m:r>
                            <m:r>
                              <a:rPr lang="en-US" sz="2000" b="0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,  </m:t>
                            </m:r>
                            <m:r>
                              <a:rPr lang="en-US" sz="2000" b="0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p>
                        </m:sSubSup>
                        <m:r>
                          <a:rPr lang="en-US" sz="20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20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sz="20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d>
                  </m:oMath>
                </a14:m>
                <a:r>
                  <a:rPr lang="en-NO" sz="2000" dirty="0">
                    <a:solidFill>
                      <a:srgbClr val="00B050"/>
                    </a:solidFill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en-NO" sz="2000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000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sSup>
                              <m:sSupPr>
                                <m:ctrlPr>
                                  <a:rPr lang="en-US" sz="2000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000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𝑇</m:t>
                                </m:r>
                              </m:e>
                              <m:sup>
                                <m:r>
                                  <a:rPr lang="en-US" sz="2000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p>
                            </m:sSup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200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sys</m:t>
                            </m:r>
                            <m:r>
                              <a:rPr lang="en-US" sz="2000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2000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𝜈</m:t>
                            </m:r>
                          </m:sub>
                        </m:sSub>
                        <m:r>
                          <a:rPr lang="en-US" sz="20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20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sz="20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d>
                  </m:oMath>
                </a14:m>
                <a:r>
                  <a:rPr lang="en-US" sz="2000" dirty="0">
                    <a:solidFill>
                      <a:schemeClr val="accent1"/>
                    </a:solidFill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0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1+</m:t>
                        </m:r>
                        <m:r>
                          <a:rPr lang="en-US" sz="200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en-US" sz="200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  <m:r>
                          <a:rPr lang="en-US" sz="200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𝜏</m:t>
                        </m:r>
                        <m:d>
                          <m:dPr>
                            <m:ctrlPr>
                              <a:rPr lang="en-US" sz="20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n-US" sz="2000" b="0" i="0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El</m:t>
                            </m:r>
                          </m:e>
                        </m:d>
                        <m:r>
                          <a:rPr lang="en-US" sz="20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r>
                          <a:rPr lang="en-US" sz="20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l-GR" sz="20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Δ</m:t>
                        </m:r>
                        <m:sSub>
                          <m:sSubPr>
                            <m:ctrlPr>
                              <a:rPr lang="el-GR" sz="20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2000" b="0" i="0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cont</m:t>
                            </m:r>
                          </m:sub>
                        </m:sSub>
                        <m:r>
                          <a:rPr lang="en-US" sz="20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r>
                          <m:rPr>
                            <m:sty m:val="p"/>
                          </m:rPr>
                          <a:rPr lang="el-GR" sz="20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Δ</m:t>
                        </m:r>
                        <m:sSub>
                          <m:sSubPr>
                            <m:ctrlPr>
                              <a:rPr lang="el-GR" sz="2000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2000" b="0" i="0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gnd</m:t>
                            </m:r>
                          </m:sub>
                        </m:sSub>
                        <m:r>
                          <a:rPr lang="en-US" sz="20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+ </m:t>
                        </m:r>
                        <m:sSubSup>
                          <m:sSubSupPr>
                            <m:ctrlPr>
                              <a:rPr lang="en-US" sz="2000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000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200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corr</m:t>
                            </m:r>
                            <m:r>
                              <a:rPr lang="en-US" sz="20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20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𝜈</m:t>
                            </m:r>
                          </m:sub>
                          <m:sup>
                            <m:r>
                              <m:rPr>
                                <m:sty m:val="p"/>
                              </m:rPr>
                              <a:rPr lang="en-US" sz="2000" b="0" i="0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SW</m:t>
                            </m:r>
                          </m:sup>
                        </m:sSubSup>
                        <m:d>
                          <m:dPr>
                            <m:ctrlPr>
                              <a:rPr lang="en-US" sz="20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0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  <m:r>
                          <a:rPr lang="en-US" sz="20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sSubSup>
                          <m:sSubSupPr>
                            <m:ctrlPr>
                              <a:rPr lang="en-US" sz="2000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000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200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corr</m:t>
                            </m:r>
                          </m:sub>
                          <m:sup>
                            <m:r>
                              <m:rPr>
                                <m:sty m:val="p"/>
                              </m:rPr>
                              <a:rPr lang="en-US" sz="2000" b="0" i="0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atm</m:t>
                            </m:r>
                          </m:sup>
                        </m:sSubSup>
                        <m:d>
                          <m:dPr>
                            <m:ctrlPr>
                              <a:rPr lang="en-US" sz="20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0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  <m:r>
                          <a:rPr lang="en-US" sz="20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sSubSup>
                          <m:sSubSupPr>
                            <m:ctrlPr>
                              <a:rPr lang="en-US" sz="20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0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2000" b="0" i="0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w</m:t>
                            </m:r>
                          </m:sub>
                          <m:sup>
                            <m:r>
                              <a:rPr lang="en-US" sz="20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𝜈</m:t>
                            </m:r>
                            <m:r>
                              <a:rPr lang="en-US" sz="20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20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p>
                        </m:sSubSup>
                        <m:r>
                          <a:rPr lang="en-US" sz="20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20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sz="20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d>
                  </m:oMath>
                </a14:m>
                <a:r>
                  <a:rPr lang="en-NO" sz="2000" dirty="0"/>
                  <a:t> 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7276CE9-C808-2A40-B034-19DEEDFC5C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4371" y="3401035"/>
                <a:ext cx="11748607" cy="473271"/>
              </a:xfrm>
              <a:prstGeom prst="rect">
                <a:avLst/>
              </a:prstGeom>
              <a:blipFill>
                <a:blip r:embed="rId3"/>
                <a:stretch>
                  <a:fillRect l="-324" b="-7692"/>
                </a:stretch>
              </a:blipFill>
            </p:spPr>
            <p:txBody>
              <a:bodyPr/>
              <a:lstStyle/>
              <a:p>
                <a:r>
                  <a:rPr lang="en-NO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091EB0C-0553-AE48-A129-B69A5D1AD718}"/>
                  </a:ext>
                </a:extLst>
              </p:cNvPr>
              <p:cNvSpPr txBox="1"/>
              <p:nvPr/>
            </p:nvSpPr>
            <p:spPr>
              <a:xfrm>
                <a:off x="-148566" y="3932260"/>
                <a:ext cx="12076288" cy="47327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  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d>
                        <m:dPr>
                          <m:begChr m:val="⟨"/>
                          <m:endChr m:val="⟩"/>
                          <m:ctrlPr>
                            <a:rPr lang="en-US" sz="20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US" sz="2000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000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2000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𝐺</m:t>
                              </m:r>
                            </m:e>
                            <m:sub>
                              <m:r>
                                <a:rPr lang="en-US" sz="2000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𝜈</m:t>
                              </m:r>
                            </m:sub>
                            <m:sup>
                              <m:r>
                                <a:rPr lang="en-US" sz="2000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p>
                          </m:sSubSup>
                          <m:r>
                            <a:rPr lang="en-US" sz="2000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000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sz="2000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d>
                      <m:d>
                        <m:dPr>
                          <m:begChr m:val="⟨"/>
                          <m:endChr m:val="⟩"/>
                          <m:ctrlPr>
                            <a:rPr lang="en-NO" sz="2000" i="1" dirty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000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sSup>
                                <m:sSupPr>
                                  <m:ctrlPr>
                                    <a:rPr lang="en-US" sz="2000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  <m:sup>
                                  <m:r>
                                    <a:rPr lang="en-US" sz="2000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p>
                              </m:sSup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200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sys</m:t>
                              </m:r>
                              <m:r>
                                <a:rPr lang="en-US" sz="2000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000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𝜈</m:t>
                              </m:r>
                            </m:sub>
                          </m:sSub>
                          <m:r>
                            <a:rPr lang="en-US" sz="20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0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sz="20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d>
                      <m:d>
                        <m:d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1+</m:t>
                          </m:r>
                          <m:r>
                            <a:rPr lang="en-US" sz="20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  <m:r>
                            <a:rPr lang="en-US" sz="200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r>
                            <a:rPr lang="en-US" sz="20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𝜏</m:t>
                          </m:r>
                          <m:d>
                            <m:dPr>
                              <m:ctrlPr>
                                <a:rPr lang="en-US" sz="2000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n-US" sz="200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El</m:t>
                              </m:r>
                            </m:e>
                          </m:d>
                          <m:r>
                            <a:rPr lang="en-US" sz="20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20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l-GR" sz="20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Δ</m:t>
                          </m:r>
                          <m:sSub>
                            <m:sSubPr>
                              <m:ctrlPr>
                                <a:rPr lang="el-GR" sz="2000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𝑠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200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cont</m:t>
                              </m:r>
                            </m:sub>
                          </m:sSub>
                          <m:r>
                            <a:rPr lang="en-US" sz="20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r>
                            <m:rPr>
                              <m:sty m:val="p"/>
                            </m:rPr>
                            <a:rPr lang="el-GR" sz="20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Δ</m:t>
                          </m:r>
                          <m:sSub>
                            <m:sSubPr>
                              <m:ctrlPr>
                                <a:rPr lang="el-GR" sz="2000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𝑠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200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gnd</m:t>
                              </m:r>
                            </m:sub>
                          </m:sSub>
                          <m:r>
                            <a:rPr lang="en-US" sz="20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bSup>
                            <m:sSubSupPr>
                              <m:ctrlPr>
                                <a:rPr lang="en-US" sz="2000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000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200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corr</m:t>
                              </m:r>
                            </m:sub>
                            <m:sup>
                              <m:r>
                                <a:rPr lang="en-US" sz="2000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𝐺</m:t>
                              </m:r>
                              <m:r>
                                <a:rPr lang="en-US" sz="2000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,  </m:t>
                              </m:r>
                              <m:r>
                                <a:rPr lang="en-US" sz="2000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p>
                          </m:sSubSup>
                          <m:d>
                            <m:dPr>
                              <m:ctrlPr>
                                <a:rPr lang="en-US" sz="2000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000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  <m:r>
                            <a:rPr lang="en-US" sz="20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bSup>
                            <m:sSubSupPr>
                              <m:ctrlPr>
                                <a:rPr lang="en-US" sz="2000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000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200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corr</m:t>
                              </m:r>
                              <m:r>
                                <a:rPr lang="en-US" sz="2000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000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𝜈</m:t>
                              </m:r>
                            </m:sub>
                            <m:sup>
                              <m:r>
                                <m:rPr>
                                  <m:sty m:val="p"/>
                                </m:rPr>
                                <a:rPr lang="en-US" sz="200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SW</m:t>
                              </m:r>
                            </m:sup>
                          </m:sSubSup>
                          <m:d>
                            <m:dPr>
                              <m:ctrlPr>
                                <a:rPr lang="en-US" sz="2000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000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  <m:r>
                            <a:rPr lang="en-US" sz="20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bSup>
                            <m:sSubSupPr>
                              <m:ctrlPr>
                                <a:rPr lang="en-US" sz="2000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000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200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corr</m:t>
                              </m:r>
                            </m:sub>
                            <m:sup>
                              <m:r>
                                <m:rPr>
                                  <m:sty m:val="p"/>
                                </m:rPr>
                                <a:rPr lang="en-US" sz="200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atm</m:t>
                              </m:r>
                            </m:sup>
                          </m:sSubSup>
                          <m:d>
                            <m:dPr>
                              <m:ctrlPr>
                                <a:rPr lang="en-US" sz="2000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000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  <m:r>
                            <a:rPr lang="en-US" sz="20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bSup>
                            <m:sSubSupPr>
                              <m:ctrlPr>
                                <a:rPr lang="en-US" sz="2000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000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2000" b="0" i="0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w</m:t>
                              </m:r>
                            </m:sub>
                            <m:sup>
                              <m:r>
                                <a:rPr lang="en-US" sz="200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𝜈</m:t>
                              </m:r>
                              <m:r>
                                <a:rPr lang="en-US" sz="2000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000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p>
                          </m:sSubSup>
                          <m:r>
                            <a:rPr lang="en-US" sz="20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0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sz="20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d>
                    </m:oMath>
                  </m:oMathPara>
                </a14:m>
                <a:endParaRPr lang="en-NO" sz="20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091EB0C-0553-AE48-A129-B69A5D1AD7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48566" y="3932260"/>
                <a:ext cx="12076288" cy="473271"/>
              </a:xfrm>
              <a:prstGeom prst="rect">
                <a:avLst/>
              </a:prstGeom>
              <a:blipFill>
                <a:blip r:embed="rId4"/>
                <a:stretch>
                  <a:fillRect b="-5128"/>
                </a:stretch>
              </a:blipFill>
            </p:spPr>
            <p:txBody>
              <a:bodyPr/>
              <a:lstStyle/>
              <a:p>
                <a:r>
                  <a:rPr lang="en-NO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BA1F620F-424D-D149-A4A4-3A8DAE9147F4}"/>
                  </a:ext>
                </a:extLst>
              </p:cNvPr>
              <p:cNvSpPr txBox="1"/>
              <p:nvPr/>
            </p:nvSpPr>
            <p:spPr>
              <a:xfrm>
                <a:off x="644524" y="4597032"/>
                <a:ext cx="3135089" cy="129266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endParaRPr lang="en-NO" sz="200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NO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𝜈</m:t>
                    </m:r>
                  </m:oMath>
                </a14:m>
                <a:r>
                  <a:rPr lang="en-NO" sz="2000" dirty="0"/>
                  <a:t>, frequency dependence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en-NO" sz="2000" dirty="0"/>
                  <a:t>, feed/detector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NO" dirty="0"/>
              </a:p>
            </p:txBody>
          </p:sp>
        </mc:Choice>
        <mc:Fallback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BA1F620F-424D-D149-A4A4-3A8DAE9147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4524" y="4597032"/>
                <a:ext cx="3135089" cy="1292662"/>
              </a:xfrm>
              <a:prstGeom prst="rect">
                <a:avLst/>
              </a:prstGeom>
              <a:blipFill>
                <a:blip r:embed="rId5"/>
                <a:stretch>
                  <a:fillRect l="-1613" r="-1210"/>
                </a:stretch>
              </a:blipFill>
            </p:spPr>
            <p:txBody>
              <a:bodyPr/>
              <a:lstStyle/>
              <a:p>
                <a:r>
                  <a:rPr lang="en-NO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055D4FB9-CC64-A645-BF83-51A86F560E45}"/>
              </a:ext>
            </a:extLst>
          </p:cNvPr>
          <p:cNvSpPr txBox="1"/>
          <p:nvPr/>
        </p:nvSpPr>
        <p:spPr>
          <a:xfrm>
            <a:off x="7699944" y="5167312"/>
            <a:ext cx="22422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O" sz="2400" dirty="0">
                <a:solidFill>
                  <a:schemeClr val="accent4"/>
                </a:solidFill>
              </a:rPr>
              <a:t>Correlated noise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05611E71-ED10-0247-BF9B-E6E09FC9691B}"/>
                  </a:ext>
                </a:extLst>
              </p14:cNvPr>
              <p14:cNvContentPartPr/>
              <p14:nvPr/>
            </p14:nvContentPartPr>
            <p14:xfrm>
              <a:off x="6737304" y="4425672"/>
              <a:ext cx="722160" cy="17280"/>
            </p14:xfrm>
          </p:contentPart>
        </mc:Choice>
        <mc:Fallback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05611E71-ED10-0247-BF9B-E6E09FC9691B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719304" y="4408032"/>
                <a:ext cx="757800" cy="52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B4CF5E19-6FF5-EC43-B8BD-D253D6C62F26}"/>
                  </a:ext>
                </a:extLst>
              </p14:cNvPr>
              <p14:cNvContentPartPr/>
              <p14:nvPr/>
            </p14:nvContentPartPr>
            <p14:xfrm>
              <a:off x="7899024" y="4413432"/>
              <a:ext cx="818640" cy="26640"/>
            </p14:xfrm>
          </p:contentPart>
        </mc:Choice>
        <mc:Fallback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B4CF5E19-6FF5-EC43-B8BD-D253D6C62F26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7881024" y="4395792"/>
                <a:ext cx="854280" cy="62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E1BE29C4-3EDB-FF47-B6BD-F338B0CAE44A}"/>
                  </a:ext>
                </a:extLst>
              </p14:cNvPr>
              <p14:cNvContentPartPr/>
              <p14:nvPr/>
            </p14:nvContentPartPr>
            <p14:xfrm>
              <a:off x="9188544" y="4395072"/>
              <a:ext cx="774000" cy="45360"/>
            </p14:xfrm>
          </p:contentPart>
        </mc:Choice>
        <mc:Fallback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E1BE29C4-3EDB-FF47-B6BD-F338B0CAE44A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9170904" y="4377072"/>
                <a:ext cx="809640" cy="81000"/>
              </a:xfrm>
              <a:prstGeom prst="rect">
                <a:avLst/>
              </a:prstGeom>
            </p:spPr>
          </p:pic>
        </mc:Fallback>
      </mc:AlternateContent>
      <p:grpSp>
        <p:nvGrpSpPr>
          <p:cNvPr id="15" name="Group 14">
            <a:extLst>
              <a:ext uri="{FF2B5EF4-FFF2-40B4-BE49-F238E27FC236}">
                <a16:creationId xmlns:a16="http://schemas.microsoft.com/office/drawing/2014/main" id="{DEFFC1DF-289D-564A-8351-C40333B80E8E}"/>
              </a:ext>
            </a:extLst>
          </p:cNvPr>
          <p:cNvGrpSpPr/>
          <p:nvPr/>
        </p:nvGrpSpPr>
        <p:grpSpPr>
          <a:xfrm>
            <a:off x="7343904" y="4581192"/>
            <a:ext cx="1258920" cy="582840"/>
            <a:chOff x="7343904" y="4581192"/>
            <a:chExt cx="1258920" cy="5828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2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9B57F280-9EAA-A541-AD22-FA2258B465E4}"/>
                    </a:ext>
                  </a:extLst>
                </p14:cNvPr>
                <p14:cNvContentPartPr/>
                <p14:nvPr/>
              </p14:nvContentPartPr>
              <p14:xfrm>
                <a:off x="7343904" y="4589112"/>
                <a:ext cx="712080" cy="574920"/>
              </p14:xfrm>
            </p:contentPart>
          </mc:Choice>
          <mc:Fallback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9B57F280-9EAA-A541-AD22-FA2258B465E4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7325904" y="4571472"/>
                  <a:ext cx="747720" cy="610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4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2078EDCA-948E-B14F-B84B-66AA3BAF823A}"/>
                    </a:ext>
                  </a:extLst>
                </p14:cNvPr>
                <p14:cNvContentPartPr/>
                <p14:nvPr/>
              </p14:nvContentPartPr>
              <p14:xfrm>
                <a:off x="8434344" y="4581192"/>
                <a:ext cx="168480" cy="577080"/>
              </p14:xfrm>
            </p:contentPart>
          </mc:Choice>
          <mc:Fallback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2078EDCA-948E-B14F-B84B-66AA3BAF823A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8416704" y="4563552"/>
                  <a:ext cx="204120" cy="6127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16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975C3217-277A-784D-B5EE-60209D3C1A80}"/>
                  </a:ext>
                </a:extLst>
              </p14:cNvPr>
              <p14:cNvContentPartPr/>
              <p14:nvPr/>
            </p14:nvContentPartPr>
            <p14:xfrm>
              <a:off x="9294384" y="4597032"/>
              <a:ext cx="267480" cy="594720"/>
            </p14:xfrm>
          </p:contentPart>
        </mc:Choice>
        <mc:Fallback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975C3217-277A-784D-B5EE-60209D3C1A80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9276744" y="4579032"/>
                <a:ext cx="303120" cy="630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8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6B335320-1297-944A-8C84-193BE902363A}"/>
                  </a:ext>
                </a:extLst>
              </p14:cNvPr>
              <p14:cNvContentPartPr/>
              <p14:nvPr/>
            </p14:nvContentPartPr>
            <p14:xfrm>
              <a:off x="9182424" y="4341792"/>
              <a:ext cx="808560" cy="29520"/>
            </p14:xfrm>
          </p:contentPart>
        </mc:Choice>
        <mc:Fallback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6B335320-1297-944A-8C84-193BE902363A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9164424" y="4323792"/>
                <a:ext cx="844200" cy="65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0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BBC51E8F-BF86-E447-B709-E1F604CCB3F3}"/>
                  </a:ext>
                </a:extLst>
              </p14:cNvPr>
              <p14:cNvContentPartPr/>
              <p14:nvPr/>
            </p14:nvContentPartPr>
            <p14:xfrm>
              <a:off x="6605544" y="4496952"/>
              <a:ext cx="2852640" cy="758880"/>
            </p14:xfrm>
          </p:contentPart>
        </mc:Choice>
        <mc:Fallback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BBC51E8F-BF86-E447-B709-E1F604CCB3F3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6587544" y="4478952"/>
                <a:ext cx="2888280" cy="794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2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52F6D184-BD54-9B40-BD1F-7204E2F887F1}"/>
                  </a:ext>
                </a:extLst>
              </p14:cNvPr>
              <p14:cNvContentPartPr/>
              <p14:nvPr/>
            </p14:nvContentPartPr>
            <p14:xfrm>
              <a:off x="6066984" y="4585872"/>
              <a:ext cx="11160" cy="487080"/>
            </p14:xfrm>
          </p:contentPart>
        </mc:Choice>
        <mc:Fallback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52F6D184-BD54-9B40-BD1F-7204E2F887F1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6049344" y="4567872"/>
                <a:ext cx="46800" cy="522720"/>
              </a:xfrm>
              <a:prstGeom prst="rect">
                <a:avLst/>
              </a:prstGeom>
            </p:spPr>
          </p:pic>
        </mc:Fallback>
      </mc:AlternateContent>
      <p:grpSp>
        <p:nvGrpSpPr>
          <p:cNvPr id="39" name="Group 38">
            <a:extLst>
              <a:ext uri="{FF2B5EF4-FFF2-40B4-BE49-F238E27FC236}">
                <a16:creationId xmlns:a16="http://schemas.microsoft.com/office/drawing/2014/main" id="{774A2AF4-9A6B-FA41-8DCF-7FD3515EBC98}"/>
              </a:ext>
            </a:extLst>
          </p:cNvPr>
          <p:cNvGrpSpPr/>
          <p:nvPr/>
        </p:nvGrpSpPr>
        <p:grpSpPr>
          <a:xfrm>
            <a:off x="3667584" y="4382472"/>
            <a:ext cx="2702520" cy="666360"/>
            <a:chOff x="3667584" y="4382472"/>
            <a:chExt cx="2702520" cy="66636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24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A805E9AB-0C84-FF41-90C6-4820300E2557}"/>
                    </a:ext>
                  </a:extLst>
                </p14:cNvPr>
                <p14:cNvContentPartPr/>
                <p14:nvPr/>
              </p14:nvContentPartPr>
              <p14:xfrm>
                <a:off x="3667584" y="4382472"/>
                <a:ext cx="717120" cy="10080"/>
              </p14:xfrm>
            </p:contentPart>
          </mc:Choice>
          <mc:Fallback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A805E9AB-0C84-FF41-90C6-4820300E2557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3649944" y="4364472"/>
                  <a:ext cx="752760" cy="45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6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881D79AA-3DAC-9B49-BD44-68774D718720}"/>
                    </a:ext>
                  </a:extLst>
                </p14:cNvPr>
                <p14:cNvContentPartPr/>
                <p14:nvPr/>
              </p14:nvContentPartPr>
              <p14:xfrm>
                <a:off x="4853784" y="4385352"/>
                <a:ext cx="616320" cy="360"/>
              </p14:xfrm>
            </p:contentPart>
          </mc:Choice>
          <mc:Fallback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881D79AA-3DAC-9B49-BD44-68774D718720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4835784" y="4367712"/>
                  <a:ext cx="65196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8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D0DD1783-BF59-AB4A-A440-A9B0E2B9DD23}"/>
                    </a:ext>
                  </a:extLst>
                </p14:cNvPr>
                <p14:cNvContentPartPr/>
                <p14:nvPr/>
              </p14:nvContentPartPr>
              <p14:xfrm>
                <a:off x="5799864" y="4419912"/>
                <a:ext cx="570240" cy="360"/>
              </p14:xfrm>
            </p:contentPart>
          </mc:Choice>
          <mc:Fallback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D0DD1783-BF59-AB4A-A440-A9B0E2B9DD23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5781864" y="4402272"/>
                  <a:ext cx="60588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0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45F331B2-0284-2B45-8146-2EE1691A1342}"/>
                    </a:ext>
                  </a:extLst>
                </p14:cNvPr>
                <p14:cNvContentPartPr/>
                <p14:nvPr/>
              </p14:nvContentPartPr>
              <p14:xfrm>
                <a:off x="5163024" y="4482552"/>
                <a:ext cx="15120" cy="566280"/>
              </p14:xfrm>
            </p:contentPart>
          </mc:Choice>
          <mc:Fallback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45F331B2-0284-2B45-8146-2EE1691A1342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5145024" y="4464552"/>
                  <a:ext cx="50760" cy="601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2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6434E8BC-2184-7F4C-B458-3058F74FB420}"/>
                    </a:ext>
                  </a:extLst>
                </p14:cNvPr>
                <p14:cNvContentPartPr/>
                <p14:nvPr/>
              </p14:nvContentPartPr>
              <p14:xfrm>
                <a:off x="4065744" y="4519272"/>
                <a:ext cx="369000" cy="524160"/>
              </p14:xfrm>
            </p:contentPart>
          </mc:Choice>
          <mc:Fallback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6434E8BC-2184-7F4C-B458-3058F74FB420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4047744" y="4501272"/>
                  <a:ext cx="404640" cy="55980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B7300AA3-2108-E24A-9CA4-AD12820C6FC5}"/>
              </a:ext>
            </a:extLst>
          </p:cNvPr>
          <p:cNvSpPr txBox="1"/>
          <p:nvPr/>
        </p:nvSpPr>
        <p:spPr>
          <a:xfrm>
            <a:off x="3959253" y="5171232"/>
            <a:ext cx="25930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O" sz="2400" dirty="0">
                <a:solidFill>
                  <a:srgbClr val="7030A0"/>
                </a:solidFill>
              </a:rPr>
              <a:t>Continnum sources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4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FA16FF0A-6F8B-4C42-ABB3-019799649203}"/>
                  </a:ext>
                </a:extLst>
              </p14:cNvPr>
              <p14:cNvContentPartPr/>
              <p14:nvPr/>
            </p14:nvContentPartPr>
            <p14:xfrm>
              <a:off x="6772944" y="4348992"/>
              <a:ext cx="728280" cy="27720"/>
            </p14:xfrm>
          </p:contentPart>
        </mc:Choice>
        <mc:Fallback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FA16FF0A-6F8B-4C42-ABB3-019799649203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6755304" y="4331352"/>
                <a:ext cx="763920" cy="63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6">
            <p14:nvContentPartPr>
              <p14:cNvPr id="42" name="Ink 41">
                <a:extLst>
                  <a:ext uri="{FF2B5EF4-FFF2-40B4-BE49-F238E27FC236}">
                    <a16:creationId xmlns:a16="http://schemas.microsoft.com/office/drawing/2014/main" id="{CFC1ED8E-7573-1B41-ADB3-92338191EF97}"/>
                  </a:ext>
                </a:extLst>
              </p14:cNvPr>
              <p14:cNvContentPartPr/>
              <p14:nvPr/>
            </p14:nvContentPartPr>
            <p14:xfrm>
              <a:off x="6425904" y="4487952"/>
              <a:ext cx="630000" cy="638280"/>
            </p14:xfrm>
          </p:contentPart>
        </mc:Choice>
        <mc:Fallback>
          <p:pic>
            <p:nvPicPr>
              <p:cNvPr id="42" name="Ink 41">
                <a:extLst>
                  <a:ext uri="{FF2B5EF4-FFF2-40B4-BE49-F238E27FC236}">
                    <a16:creationId xmlns:a16="http://schemas.microsoft.com/office/drawing/2014/main" id="{CFC1ED8E-7573-1B41-ADB3-92338191EF97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6408264" y="4469952"/>
                <a:ext cx="665640" cy="6739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8763854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FF4F5A-025B-1143-840E-092AE5B102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O" dirty="0"/>
              <a:t>Correlation plot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32DE5AB-14BB-8645-8CAD-70EADA6699B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08665" y="598312"/>
            <a:ext cx="7363745" cy="6073422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1234F1A-635D-1D41-AD28-26950602385A}"/>
              </a:ext>
            </a:extLst>
          </p:cNvPr>
          <p:cNvSpPr txBox="1"/>
          <p:nvPr/>
        </p:nvSpPr>
        <p:spPr>
          <a:xfrm>
            <a:off x="838200" y="1975556"/>
            <a:ext cx="3530601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NO" sz="2800" dirty="0"/>
              <a:t>Correlation between the data of different feeds (detectors)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NO" sz="2800" dirty="0"/>
              <a:t>Very useful statistic for understanding the data and detecting systematics </a:t>
            </a:r>
          </a:p>
        </p:txBody>
      </p:sp>
    </p:spTree>
    <p:extLst>
      <p:ext uri="{BB962C8B-B14F-4D97-AF65-F5344CB8AC3E}">
        <p14:creationId xmlns:p14="http://schemas.microsoft.com/office/powerpoint/2010/main" val="7688375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DBB4DE-28A9-4648-8355-AAC56B0D61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6708" y="216844"/>
            <a:ext cx="5223304" cy="1325563"/>
          </a:xfrm>
        </p:spPr>
        <p:txBody>
          <a:bodyPr>
            <a:normAutofit/>
          </a:bodyPr>
          <a:lstStyle/>
          <a:p>
            <a:r>
              <a:rPr lang="en-NO" sz="4000" dirty="0"/>
              <a:t>Low level data analysis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3E461F9-0C39-5B45-9699-88B721F4509C}"/>
              </a:ext>
            </a:extLst>
          </p:cNvPr>
          <p:cNvSpPr txBox="1">
            <a:spLocks/>
          </p:cNvSpPr>
          <p:nvPr/>
        </p:nvSpPr>
        <p:spPr>
          <a:xfrm>
            <a:off x="606708" y="1270196"/>
            <a:ext cx="4877513" cy="25866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NO" dirty="0"/>
              <a:t>Use several filtering steps to remove systematics and correlated noise</a:t>
            </a:r>
          </a:p>
          <a:p>
            <a:r>
              <a:rPr lang="en-NO" dirty="0"/>
              <a:t>Calibrate and prepare the data for mapmaking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8C94F70-568B-5E41-A672-90E341809CD3}"/>
              </a:ext>
            </a:extLst>
          </p:cNvPr>
          <p:cNvSpPr txBox="1"/>
          <p:nvPr/>
        </p:nvSpPr>
        <p:spPr>
          <a:xfrm>
            <a:off x="10765275" y="6362070"/>
            <a:ext cx="119776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O" sz="1100" dirty="0"/>
              <a:t>Credit: J. S. Lunde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386E73C-3A5B-1949-9235-4F2472081D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9743" y="291165"/>
            <a:ext cx="6782257" cy="636128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1336454-7E24-F84B-B38F-DA4578E10695}"/>
              </a:ext>
            </a:extLst>
          </p:cNvPr>
          <p:cNvSpPr txBox="1"/>
          <p:nvPr/>
        </p:nvSpPr>
        <p:spPr>
          <a:xfrm>
            <a:off x="10879756" y="6509026"/>
            <a:ext cx="119776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O" sz="1100" dirty="0"/>
              <a:t>Credit: J. S. Lunde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D813654-0134-A948-9030-D1BA113BE4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573378"/>
            <a:ext cx="5484221" cy="2240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9111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714944-6FA5-D047-A9F3-419DE50A30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O" dirty="0"/>
              <a:t>Normalization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1B743FE-C342-DC4C-A5B3-F3D3E186CB2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68867" y="1807702"/>
                <a:ext cx="4095044" cy="3164064"/>
              </a:xfrm>
            </p:spPr>
            <p:txBody>
              <a:bodyPr/>
              <a:lstStyle/>
              <a:p>
                <a:r>
                  <a:rPr lang="en-NO" dirty="0"/>
                  <a:t>Divide the each frequency channel by its “running mean”</a:t>
                </a:r>
              </a:p>
              <a:p>
                <a:pPr marL="0" indent="0">
                  <a:buNone/>
                </a:pPr>
                <a:endParaRPr lang="en-NO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after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before</m:t>
                              </m:r>
                            </m:sub>
                          </m:sSub>
                        </m:num>
                        <m:den>
                          <m:d>
                            <m:dPr>
                              <m:begChr m:val="⟨"/>
                              <m:endChr m:val="⟩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>
                                      <a:latin typeface="Cambria Math" panose="02040503050406030204" pitchFamily="18" charset="0"/>
                                    </a:rPr>
                                    <m:t>before</m:t>
                                  </m:r>
                                </m:sub>
                              </m:sSub>
                            </m:e>
                          </m:d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−1</m:t>
                      </m:r>
                    </m:oMath>
                  </m:oMathPara>
                </a14:m>
                <a:endParaRPr lang="en-NO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1B743FE-C342-DC4C-A5B3-F3D3E186CB2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68867" y="1807702"/>
                <a:ext cx="4095044" cy="3164064"/>
              </a:xfrm>
              <a:blipFill>
                <a:blip r:embed="rId2"/>
                <a:stretch>
                  <a:fillRect l="-2477" t="-3200" r="-1238"/>
                </a:stretch>
              </a:blipFill>
            </p:spPr>
            <p:txBody>
              <a:bodyPr/>
              <a:lstStyle/>
              <a:p>
                <a:r>
                  <a:rPr lang="en-NO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AAFE930-9B7B-BE47-B848-654ADCA7B259}"/>
                  </a:ext>
                </a:extLst>
              </p:cNvPr>
              <p:cNvSpPr txBox="1"/>
              <p:nvPr/>
            </p:nvSpPr>
            <p:spPr>
              <a:xfrm>
                <a:off x="201389" y="4753053"/>
                <a:ext cx="12076288" cy="47327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000">
                              <a:latin typeface="Cambria Math" panose="02040503050406030204" pitchFamily="18" charset="0"/>
                            </a:rPr>
                            <m:t>after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d>
                        <m:dPr>
                          <m:begChr m:val="⟨"/>
                          <m:endChr m:val="⟩"/>
                          <m:ctrlPr>
                            <a:rPr lang="en-US" sz="20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US" sz="2000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000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2000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𝐺</m:t>
                              </m:r>
                            </m:e>
                            <m:sub>
                              <m:r>
                                <a:rPr lang="en-US" sz="2000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𝜈</m:t>
                              </m:r>
                            </m:sub>
                            <m:sup>
                              <m:r>
                                <a:rPr lang="en-US" sz="2000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p>
                          </m:sSubSup>
                          <m:r>
                            <a:rPr lang="en-US" sz="2000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000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sz="2000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d>
                      <m:d>
                        <m:dPr>
                          <m:begChr m:val="⟨"/>
                          <m:endChr m:val="⟩"/>
                          <m:ctrlPr>
                            <a:rPr lang="en-NO" sz="2000" i="1" dirty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000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sSup>
                                <m:sSupPr>
                                  <m:ctrlPr>
                                    <a:rPr lang="en-US" sz="2000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  <m:sup>
                                  <m:r>
                                    <a:rPr lang="en-US" sz="2000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p>
                              </m:sSup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200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sys</m:t>
                              </m:r>
                              <m:r>
                                <a:rPr lang="en-US" sz="2000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000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𝜈</m:t>
                              </m:r>
                            </m:sub>
                          </m:sSub>
                          <m:r>
                            <a:rPr lang="en-US" sz="20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0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sz="20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d>
                      <m:d>
                        <m:d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1+</m:t>
                          </m:r>
                          <m:r>
                            <a:rPr lang="en-US" sz="20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  <m:r>
                            <a:rPr lang="en-US" sz="200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r>
                            <a:rPr lang="en-US" sz="20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𝜏</m:t>
                          </m:r>
                          <m:d>
                            <m:dPr>
                              <m:ctrlPr>
                                <a:rPr lang="en-US" sz="2000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n-US" sz="200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El</m:t>
                              </m:r>
                            </m:e>
                          </m:d>
                          <m:r>
                            <a:rPr lang="en-US" sz="20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20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l-GR" sz="20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Δ</m:t>
                          </m:r>
                          <m:sSub>
                            <m:sSubPr>
                              <m:ctrlPr>
                                <a:rPr lang="el-GR" sz="2000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𝑠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200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cont</m:t>
                              </m:r>
                            </m:sub>
                          </m:sSub>
                          <m:r>
                            <a:rPr lang="en-US" sz="20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r>
                            <m:rPr>
                              <m:sty m:val="p"/>
                            </m:rPr>
                            <a:rPr lang="el-GR" sz="20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Δ</m:t>
                          </m:r>
                          <m:sSub>
                            <m:sSubPr>
                              <m:ctrlPr>
                                <a:rPr lang="el-GR" sz="2000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𝑠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200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gnd</m:t>
                              </m:r>
                            </m:sub>
                          </m:sSub>
                          <m:r>
                            <a:rPr lang="en-US" sz="20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bSup>
                            <m:sSubSupPr>
                              <m:ctrlPr>
                                <a:rPr lang="en-US" sz="2000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000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200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corr</m:t>
                              </m:r>
                            </m:sub>
                            <m:sup>
                              <m:r>
                                <a:rPr lang="en-US" sz="2000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𝐺</m:t>
                              </m:r>
                              <m:r>
                                <a:rPr lang="en-US" sz="2000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,  </m:t>
                              </m:r>
                              <m:r>
                                <a:rPr lang="en-US" sz="2000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p>
                          </m:sSubSup>
                          <m:d>
                            <m:dPr>
                              <m:ctrlPr>
                                <a:rPr lang="en-US" sz="2000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000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  <m:r>
                            <a:rPr lang="en-US" sz="20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bSup>
                            <m:sSubSupPr>
                              <m:ctrlPr>
                                <a:rPr lang="en-US" sz="2000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000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200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corr</m:t>
                              </m:r>
                              <m:r>
                                <a:rPr lang="en-US" sz="2000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000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𝜈</m:t>
                              </m:r>
                            </m:sub>
                            <m:sup>
                              <m:r>
                                <m:rPr>
                                  <m:sty m:val="p"/>
                                </m:rPr>
                                <a:rPr lang="en-US" sz="200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SW</m:t>
                              </m:r>
                            </m:sup>
                          </m:sSubSup>
                          <m:d>
                            <m:dPr>
                              <m:ctrlPr>
                                <a:rPr lang="en-US" sz="2000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000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  <m:r>
                            <a:rPr lang="en-US" sz="20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bSup>
                            <m:sSubSupPr>
                              <m:ctrlPr>
                                <a:rPr lang="en-US" sz="2000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000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200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corr</m:t>
                              </m:r>
                            </m:sub>
                            <m:sup>
                              <m:r>
                                <m:rPr>
                                  <m:sty m:val="p"/>
                                </m:rPr>
                                <a:rPr lang="en-US" sz="200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atm</m:t>
                              </m:r>
                            </m:sup>
                          </m:sSubSup>
                          <m:d>
                            <m:dPr>
                              <m:ctrlPr>
                                <a:rPr lang="en-US" sz="2000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000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  <m:r>
                            <a:rPr lang="en-US" sz="20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bSup>
                            <m:sSubSupPr>
                              <m:ctrlPr>
                                <a:rPr lang="en-US" sz="2000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000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2000" b="0" i="0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w</m:t>
                              </m:r>
                            </m:sub>
                            <m:sup>
                              <m:r>
                                <a:rPr lang="en-US" sz="200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𝜈</m:t>
                              </m:r>
                              <m:r>
                                <a:rPr lang="en-US" sz="2000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000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p>
                          </m:sSubSup>
                          <m:r>
                            <a:rPr lang="en-US" sz="20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0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sz="20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d>
                    </m:oMath>
                  </m:oMathPara>
                </a14:m>
                <a:endParaRPr lang="en-NO" sz="20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AAFE930-9B7B-BE47-B848-654ADCA7B2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1389" y="4753053"/>
                <a:ext cx="12076288" cy="473271"/>
              </a:xfrm>
              <a:prstGeom prst="rect">
                <a:avLst/>
              </a:prstGeom>
              <a:blipFill>
                <a:blip r:embed="rId3"/>
                <a:stretch>
                  <a:fillRect b="-7895"/>
                </a:stretch>
              </a:blipFill>
            </p:spPr>
            <p:txBody>
              <a:bodyPr/>
              <a:lstStyle/>
              <a:p>
                <a:r>
                  <a:rPr lang="en-NO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7" name="Group 16">
            <a:extLst>
              <a:ext uri="{FF2B5EF4-FFF2-40B4-BE49-F238E27FC236}">
                <a16:creationId xmlns:a16="http://schemas.microsoft.com/office/drawing/2014/main" id="{F044CFAF-023E-9448-8CDC-586D38E7F0EE}"/>
              </a:ext>
            </a:extLst>
          </p:cNvPr>
          <p:cNvGrpSpPr/>
          <p:nvPr/>
        </p:nvGrpSpPr>
        <p:grpSpPr>
          <a:xfrm>
            <a:off x="1638383" y="4795764"/>
            <a:ext cx="2309760" cy="430560"/>
            <a:chOff x="1491627" y="5036969"/>
            <a:chExt cx="2309760" cy="4305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6C008BB9-F93F-6B42-B0F7-81F1F3135F78}"/>
                    </a:ext>
                  </a:extLst>
                </p14:cNvPr>
                <p14:cNvContentPartPr/>
                <p14:nvPr/>
              </p14:nvContentPartPr>
              <p14:xfrm>
                <a:off x="1491627" y="5036969"/>
                <a:ext cx="772920" cy="41652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6C008BB9-F93F-6B42-B0F7-81F1F3135F78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1473987" y="5018969"/>
                  <a:ext cx="808560" cy="452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B9DC8331-6B4F-124C-8F78-13A865FBF63A}"/>
                    </a:ext>
                  </a:extLst>
                </p14:cNvPr>
                <p14:cNvContentPartPr/>
                <p14:nvPr/>
              </p14:nvContentPartPr>
              <p14:xfrm>
                <a:off x="1585947" y="5138129"/>
                <a:ext cx="783360" cy="29700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B9DC8331-6B4F-124C-8F78-13A865FBF63A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1567947" y="5120129"/>
                  <a:ext cx="819000" cy="332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A840D2CC-5D57-C349-809A-E379E054CE9F}"/>
                    </a:ext>
                  </a:extLst>
                </p14:cNvPr>
                <p14:cNvContentPartPr/>
                <p14:nvPr/>
              </p14:nvContentPartPr>
              <p14:xfrm>
                <a:off x="2376867" y="5062889"/>
                <a:ext cx="961560" cy="34956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A840D2CC-5D57-C349-809A-E379E054CE9F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2358867" y="5044889"/>
                  <a:ext cx="997200" cy="385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F707F9E5-C857-B84E-AA83-98CED09A0E37}"/>
                    </a:ext>
                  </a:extLst>
                </p14:cNvPr>
                <p14:cNvContentPartPr/>
                <p14:nvPr/>
              </p14:nvContentPartPr>
              <p14:xfrm>
                <a:off x="2248707" y="5085929"/>
                <a:ext cx="1158480" cy="38160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F707F9E5-C857-B84E-AA83-98CED09A0E37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2230707" y="5068289"/>
                  <a:ext cx="1194120" cy="417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6266AF67-63FB-C24A-BB3C-582E062F05D0}"/>
                    </a:ext>
                  </a:extLst>
                </p14:cNvPr>
                <p14:cNvContentPartPr/>
                <p14:nvPr/>
              </p14:nvContentPartPr>
              <p14:xfrm>
                <a:off x="3592947" y="5186369"/>
                <a:ext cx="179640" cy="12096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6266AF67-63FB-C24A-BB3C-582E062F05D0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3574947" y="5168729"/>
                  <a:ext cx="215280" cy="156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A5931F00-FB67-2845-A333-9C21837E7405}"/>
                    </a:ext>
                  </a:extLst>
                </p14:cNvPr>
                <p14:cNvContentPartPr/>
                <p14:nvPr/>
              </p14:nvContentPartPr>
              <p14:xfrm>
                <a:off x="3546147" y="5079809"/>
                <a:ext cx="255240" cy="29628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A5931F00-FB67-2845-A333-9C21837E7405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3528507" y="5061809"/>
                  <a:ext cx="290880" cy="3319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A2F2CBBD-7F8E-D340-82EE-6401BAF55391}"/>
                  </a:ext>
                </a:extLst>
              </p:cNvPr>
              <p:cNvSpPr txBox="1"/>
              <p:nvPr/>
            </p:nvSpPr>
            <p:spPr>
              <a:xfrm>
                <a:off x="838200" y="5327484"/>
                <a:ext cx="8631282" cy="47327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 =</m:t>
                      </m:r>
                      <m:r>
                        <a:rPr lang="en-US" sz="2000" b="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en-US" sz="2000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en-US" sz="2000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𝜏</m:t>
                      </m:r>
                      <m:d>
                        <m:dPr>
                          <m:ctrlPr>
                            <a:rPr lang="en-US" sz="20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sz="200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El</m:t>
                          </m:r>
                        </m:e>
                      </m:d>
                      <m:r>
                        <a:rPr lang="en-US" sz="2000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US" sz="2000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l-GR" sz="2000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Δ</m:t>
                      </m:r>
                      <m:sSub>
                        <m:sSubPr>
                          <m:ctrlPr>
                            <a:rPr lang="el-GR" sz="20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00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cont</m:t>
                          </m:r>
                        </m:sub>
                      </m:sSub>
                      <m:r>
                        <a:rPr lang="en-US" sz="2000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lang="el-GR" sz="2000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Δ</m:t>
                      </m:r>
                      <m:sSub>
                        <m:sSubPr>
                          <m:ctrlPr>
                            <a:rPr lang="el-GR" sz="20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00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gnd</m:t>
                          </m:r>
                        </m:sub>
                      </m:sSub>
                      <m:r>
                        <a:rPr lang="en-US" sz="2000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Sup>
                        <m:sSubSupPr>
                          <m:ctrlPr>
                            <a:rPr lang="en-US" sz="2000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000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00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corr</m:t>
                          </m:r>
                        </m:sub>
                        <m:sup>
                          <m:r>
                            <a:rPr lang="en-US" sz="2000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𝐺</m:t>
                          </m:r>
                          <m:r>
                            <a:rPr lang="en-US" sz="2000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,  </m:t>
                          </m:r>
                          <m:r>
                            <a:rPr lang="en-US" sz="2000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p>
                      </m:sSubSup>
                      <m:d>
                        <m:dPr>
                          <m:ctrlPr>
                            <a:rPr lang="en-US" sz="2000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sz="2000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Sup>
                        <m:sSubSupPr>
                          <m:ctrlPr>
                            <a:rPr lang="en-US" sz="20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0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00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corr</m:t>
                          </m:r>
                          <m:r>
                            <a:rPr lang="en-US" sz="20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0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𝜈</m:t>
                          </m:r>
                        </m:sub>
                        <m:sup>
                          <m:r>
                            <m:rPr>
                              <m:sty m:val="p"/>
                            </m:rPr>
                            <a:rPr lang="en-US" sz="200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SW</m:t>
                          </m:r>
                        </m:sup>
                      </m:sSubSup>
                      <m:d>
                        <m:dPr>
                          <m:ctrlPr>
                            <a:rPr lang="en-US" sz="20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sz="2000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Sup>
                        <m:sSubSupPr>
                          <m:ctrlPr>
                            <a:rPr lang="en-US" sz="20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0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00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corr</m:t>
                          </m:r>
                        </m:sub>
                        <m:sup>
                          <m:r>
                            <m:rPr>
                              <m:sty m:val="p"/>
                            </m:rPr>
                            <a:rPr lang="en-US" sz="200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atm</m:t>
                          </m:r>
                        </m:sup>
                      </m:sSubSup>
                      <m:d>
                        <m:dPr>
                          <m:ctrlPr>
                            <a:rPr lang="en-US" sz="20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sz="2000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Sup>
                        <m:sSubSupPr>
                          <m:ctrlPr>
                            <a:rPr lang="en-US" sz="20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0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00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w</m:t>
                          </m:r>
                        </m:sub>
                        <m:sup>
                          <m:r>
                            <a:rPr lang="en-US" sz="20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𝜈</m:t>
                          </m:r>
                          <m:r>
                            <a:rPr lang="en-US" sz="20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0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p>
                      </m:sSubSup>
                      <m:r>
                        <a:rPr lang="en-US" sz="2000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000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sz="2000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NO" sz="2000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A2F2CBBD-7F8E-D340-82EE-6401BAF553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5327484"/>
                <a:ext cx="8631282" cy="473271"/>
              </a:xfrm>
              <a:prstGeom prst="rect">
                <a:avLst/>
              </a:prstGeom>
              <a:blipFill>
                <a:blip r:embed="rId16"/>
                <a:stretch>
                  <a:fillRect b="-7895"/>
                </a:stretch>
              </a:blipFill>
            </p:spPr>
            <p:txBody>
              <a:bodyPr/>
              <a:lstStyle/>
              <a:p>
                <a:r>
                  <a:rPr lang="en-NO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" name="Picture 19">
            <a:extLst>
              <a:ext uri="{FF2B5EF4-FFF2-40B4-BE49-F238E27FC236}">
                <a16:creationId xmlns:a16="http://schemas.microsoft.com/office/drawing/2014/main" id="{7FA461EE-B3B6-DD41-8E06-7CA85C99D1AC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b="75878"/>
          <a:stretch/>
        </p:blipFill>
        <p:spPr>
          <a:xfrm>
            <a:off x="4564323" y="1907822"/>
            <a:ext cx="7484476" cy="1693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9115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{79A570BA-2D06-EF42-B7FE-15D56FC0B339}tf10001123</Template>
  <TotalTime>11867</TotalTime>
  <Words>888</Words>
  <Application>Microsoft Macintosh PowerPoint</Application>
  <PresentationFormat>Widescreen</PresentationFormat>
  <Paragraphs>141</Paragraphs>
  <Slides>28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3" baseType="lpstr">
      <vt:lpstr>Arial</vt:lpstr>
      <vt:lpstr>Calibri</vt:lpstr>
      <vt:lpstr>Calibri Light</vt:lpstr>
      <vt:lpstr>Cambria Math</vt:lpstr>
      <vt:lpstr>Office Theme</vt:lpstr>
      <vt:lpstr>COMAP Data, Systematics and Analysis Pipeline</vt:lpstr>
      <vt:lpstr>COMAP</vt:lpstr>
      <vt:lpstr>The future of COMAP</vt:lpstr>
      <vt:lpstr>PowerPoint Presentation</vt:lpstr>
      <vt:lpstr>COMAP data</vt:lpstr>
      <vt:lpstr>Data model</vt:lpstr>
      <vt:lpstr>Correlation plot</vt:lpstr>
      <vt:lpstr>Low level data analysis</vt:lpstr>
      <vt:lpstr>Normalization</vt:lpstr>
      <vt:lpstr>Az/El-template removal</vt:lpstr>
      <vt:lpstr>Polynomial continuum filter (“polyfilter”)</vt:lpstr>
      <vt:lpstr>PCA filter</vt:lpstr>
      <vt:lpstr>Correlation plot</vt:lpstr>
      <vt:lpstr>Correlation plot</vt:lpstr>
      <vt:lpstr>Correlation plot</vt:lpstr>
      <vt:lpstr>Correlation plot</vt:lpstr>
      <vt:lpstr>Total power calibration</vt:lpstr>
      <vt:lpstr>Low level data analysis</vt:lpstr>
      <vt:lpstr>Systematics</vt:lpstr>
      <vt:lpstr>Data selection</vt:lpstr>
      <vt:lpstr>Sun in the far sidelobes</vt:lpstr>
      <vt:lpstr>Mapmaking</vt:lpstr>
      <vt:lpstr>Transfer function</vt:lpstr>
      <vt:lpstr>Supplementary slides</vt:lpstr>
      <vt:lpstr>Power spectrum methods</vt:lpstr>
      <vt:lpstr>Feed-feed Pseudo-Cross-Spectrum (FPXS)</vt:lpstr>
      <vt:lpstr>CO power spectrum constraints and forecast</vt:lpstr>
      <vt:lpstr>Systematics for balloon exp.? (Raw SPIDER data)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Bayesian Data Analysis for  Intensity Mapping and  CMB Experiments </dc:title>
  <dc:creator>Håvard Tveit Ihle</dc:creator>
  <cp:lastModifiedBy>Håvard Tveit Ihle</cp:lastModifiedBy>
  <cp:revision>71</cp:revision>
  <dcterms:created xsi:type="dcterms:W3CDTF">2021-04-27T10:22:00Z</dcterms:created>
  <dcterms:modified xsi:type="dcterms:W3CDTF">2021-11-22T20:05:42Z</dcterms:modified>
</cp:coreProperties>
</file>